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5"/>
  </p:notesMasterIdLst>
  <p:sldIdLst>
    <p:sldId id="256" r:id="rId2"/>
    <p:sldId id="300" r:id="rId3"/>
    <p:sldId id="301" r:id="rId4"/>
    <p:sldId id="302" r:id="rId5"/>
    <p:sldId id="303" r:id="rId6"/>
    <p:sldId id="305" r:id="rId7"/>
    <p:sldId id="306" r:id="rId8"/>
    <p:sldId id="323" r:id="rId9"/>
    <p:sldId id="308" r:id="rId10"/>
    <p:sldId id="309" r:id="rId11"/>
    <p:sldId id="310" r:id="rId12"/>
    <p:sldId id="311" r:id="rId13"/>
    <p:sldId id="312" r:id="rId14"/>
    <p:sldId id="313" r:id="rId15"/>
    <p:sldId id="314" r:id="rId16"/>
    <p:sldId id="328" r:id="rId17"/>
    <p:sldId id="335" r:id="rId18"/>
    <p:sldId id="327" r:id="rId19"/>
    <p:sldId id="329" r:id="rId20"/>
    <p:sldId id="330" r:id="rId21"/>
    <p:sldId id="315" r:id="rId22"/>
    <p:sldId id="331" r:id="rId23"/>
    <p:sldId id="332" r:id="rId24"/>
    <p:sldId id="333" r:id="rId25"/>
    <p:sldId id="334" r:id="rId26"/>
    <p:sldId id="316" r:id="rId27"/>
    <p:sldId id="325" r:id="rId28"/>
    <p:sldId id="326" r:id="rId29"/>
    <p:sldId id="318" r:id="rId30"/>
    <p:sldId id="319" r:id="rId31"/>
    <p:sldId id="322" r:id="rId32"/>
    <p:sldId id="321" r:id="rId33"/>
    <p:sldId id="324" r:id="rId34"/>
  </p:sldIdLst>
  <p:sldSz cx="9144000" cy="6858000" type="screen4x3"/>
  <p:notesSz cx="6858000" cy="9144000"/>
  <p:custShowLst>
    <p:custShow name="Presentación personalizada 1" id="0">
      <p:sldLst/>
    </p:custShow>
  </p:custShowLst>
  <p:defaultTextStyle>
    <a:defPPr>
      <a:defRPr lang="es-ES"/>
    </a:defPPr>
    <a:lvl1pPr algn="l" rtl="0" fontAlgn="base">
      <a:spcBef>
        <a:spcPct val="20000"/>
      </a:spcBef>
      <a:spcAft>
        <a:spcPct val="0"/>
      </a:spcAft>
      <a:defRPr sz="2300" kern="1200">
        <a:solidFill>
          <a:srgbClr val="FDF49B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 Ref" pitchFamily="34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defRPr sz="2300" kern="1200">
        <a:solidFill>
          <a:srgbClr val="FDF49B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 Ref" pitchFamily="34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defRPr sz="2300" kern="1200">
        <a:solidFill>
          <a:srgbClr val="FDF49B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 Ref" pitchFamily="34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defRPr sz="2300" kern="1200">
        <a:solidFill>
          <a:srgbClr val="FDF49B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 Ref" pitchFamily="34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defRPr sz="2300" kern="1200">
        <a:solidFill>
          <a:srgbClr val="FDF49B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 Ref" pitchFamily="34" charset="0"/>
        <a:ea typeface="+mn-ea"/>
        <a:cs typeface="+mn-cs"/>
      </a:defRPr>
    </a:lvl5pPr>
    <a:lvl6pPr marL="2286000" algn="l" defTabSz="914400" rtl="0" eaLnBrk="1" latinLnBrk="0" hangingPunct="1">
      <a:defRPr sz="2300" kern="1200">
        <a:solidFill>
          <a:srgbClr val="FDF49B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 Ref" pitchFamily="34" charset="0"/>
        <a:ea typeface="+mn-ea"/>
        <a:cs typeface="+mn-cs"/>
      </a:defRPr>
    </a:lvl6pPr>
    <a:lvl7pPr marL="2743200" algn="l" defTabSz="914400" rtl="0" eaLnBrk="1" latinLnBrk="0" hangingPunct="1">
      <a:defRPr sz="2300" kern="1200">
        <a:solidFill>
          <a:srgbClr val="FDF49B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 Ref" pitchFamily="34" charset="0"/>
        <a:ea typeface="+mn-ea"/>
        <a:cs typeface="+mn-cs"/>
      </a:defRPr>
    </a:lvl7pPr>
    <a:lvl8pPr marL="3200400" algn="l" defTabSz="914400" rtl="0" eaLnBrk="1" latinLnBrk="0" hangingPunct="1">
      <a:defRPr sz="2300" kern="1200">
        <a:solidFill>
          <a:srgbClr val="FDF49B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 Ref" pitchFamily="34" charset="0"/>
        <a:ea typeface="+mn-ea"/>
        <a:cs typeface="+mn-cs"/>
      </a:defRPr>
    </a:lvl8pPr>
    <a:lvl9pPr marL="3657600" algn="l" defTabSz="914400" rtl="0" eaLnBrk="1" latinLnBrk="0" hangingPunct="1">
      <a:defRPr sz="2300" kern="1200">
        <a:solidFill>
          <a:srgbClr val="FDF49B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Verdana Ref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</p:showPr>
  <p:clrMru>
    <a:srgbClr val="FDF49B"/>
    <a:srgbClr val="FBEA45"/>
    <a:srgbClr val="749BC2"/>
    <a:srgbClr val="E59007"/>
    <a:srgbClr val="F7C62B"/>
    <a:srgbClr val="EF430D"/>
    <a:srgbClr val="6699FF"/>
    <a:srgbClr val="8DADCD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8662" autoAdjust="0"/>
    <p:restoredTop sz="94660"/>
  </p:normalViewPr>
  <p:slideViewPr>
    <p:cSldViewPr>
      <p:cViewPr>
        <p:scale>
          <a:sx n="75" d="100"/>
          <a:sy n="75" d="100"/>
        </p:scale>
        <p:origin x="-1776" y="-930"/>
      </p:cViewPr>
      <p:guideLst>
        <p:guide orient="horz" pos="2160"/>
        <p:guide pos="2880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2286" y="-7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</a:defRPr>
            </a:lvl1pPr>
          </a:lstStyle>
          <a:p>
            <a:endParaRPr lang="es-E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</a:defRPr>
            </a:lvl1pPr>
          </a:lstStyle>
          <a:p>
            <a:endParaRPr lang="es-ES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2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</a:defRPr>
            </a:lvl1pPr>
          </a:lstStyle>
          <a:p>
            <a:endParaRPr lang="es-E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charset="0"/>
              </a:defRPr>
            </a:lvl1pPr>
          </a:lstStyle>
          <a:p>
            <a:fld id="{7BC95077-3C82-4E14-A4E7-10CB5BCD1D7F}" type="slidenum">
              <a:rPr lang="es-ES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1</a:t>
            </a:fld>
            <a:endParaRPr lang="es-E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10</a:t>
            </a:fld>
            <a:endParaRPr lang="es-E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11</a:t>
            </a:fld>
            <a:endParaRPr lang="es-E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12</a:t>
            </a:fld>
            <a:endParaRPr lang="es-E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13</a:t>
            </a:fld>
            <a:endParaRPr lang="es-E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14</a:t>
            </a:fld>
            <a:endParaRPr lang="es-E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15</a:t>
            </a:fld>
            <a:endParaRPr lang="es-E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16</a:t>
            </a:fld>
            <a:endParaRPr lang="es-E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17</a:t>
            </a:fld>
            <a:endParaRPr lang="es-E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18</a:t>
            </a:fld>
            <a:endParaRPr lang="es-E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19</a:t>
            </a:fld>
            <a:endParaRPr 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2</a:t>
            </a:fld>
            <a:endParaRPr lang="es-E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20</a:t>
            </a:fld>
            <a:endParaRPr lang="es-E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21</a:t>
            </a:fld>
            <a:endParaRPr lang="es-E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22</a:t>
            </a:fld>
            <a:endParaRPr lang="es-E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23</a:t>
            </a:fld>
            <a:endParaRPr lang="es-E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24</a:t>
            </a:fld>
            <a:endParaRPr lang="es-E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25</a:t>
            </a:fld>
            <a:endParaRPr lang="es-E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26</a:t>
            </a:fld>
            <a:endParaRPr lang="es-E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27</a:t>
            </a:fld>
            <a:endParaRPr lang="es-E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28</a:t>
            </a:fld>
            <a:endParaRPr lang="es-E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29</a:t>
            </a:fld>
            <a:endParaRPr 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3</a:t>
            </a:fld>
            <a:endParaRPr lang="es-E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30</a:t>
            </a:fld>
            <a:endParaRPr lang="es-E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31</a:t>
            </a:fld>
            <a:endParaRPr lang="es-E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32</a:t>
            </a:fld>
            <a:endParaRPr lang="es-E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33</a:t>
            </a:fld>
            <a:endParaRPr lang="es-E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4</a:t>
            </a:fld>
            <a:endParaRPr lang="es-E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5</a:t>
            </a:fld>
            <a:endParaRPr lang="es-E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6</a:t>
            </a:fld>
            <a:endParaRPr lang="es-E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7</a:t>
            </a:fld>
            <a:endParaRPr lang="es-E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8</a:t>
            </a:fld>
            <a:endParaRPr lang="es-E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C95077-3C82-4E14-A4E7-10CB5BCD1D7F}" type="slidenum">
              <a:rPr lang="es-ES" smtClean="0"/>
              <a:pPr/>
              <a:t>9</a:t>
            </a:fld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riángulo isósceles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0106B4A3-4212-4E39-93DE-E053E8F69C28}" type="datetimeFigureOut">
              <a:rPr lang="en-US" smtClean="0"/>
              <a:pPr/>
              <a:t>11/6/2009</a:t>
            </a:fld>
            <a:endParaRPr lang="en-US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kumimoji="0" lang="en-US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212C3173-05A8-499B-A0A8-D8F055773B14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B4A3-4212-4E39-93DE-E053E8F69C28}" type="datetimeFigureOut">
              <a:rPr lang="en-US" smtClean="0"/>
              <a:pPr/>
              <a:t>11/6/2009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0E2321-B06B-4A6C-9903-3189045FEAFB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B4A3-4212-4E39-93DE-E053E8F69C28}" type="datetimeFigureOut">
              <a:rPr lang="en-US" smtClean="0"/>
              <a:pPr/>
              <a:t>11/6/2009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E9C40-EB9D-436D-989C-E4FC27327B23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0"/>
          </p:nvPr>
        </p:nvSpPr>
        <p:spPr>
          <a:xfrm>
            <a:off x="6553200" y="61722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CFFF171F-BDBD-437A-B3E7-35DA59E29DE5}" type="slidenum">
              <a:rPr lang="es-ES"/>
              <a:pPr/>
              <a:t>‹Nº›</a:t>
            </a:fld>
            <a:endParaRPr lang="es-ES"/>
          </a:p>
        </p:txBody>
      </p:sp>
    </p:spTree>
  </p:cSld>
  <p:clrMapOvr>
    <a:masterClrMapping/>
  </p:clrMapOvr>
  <p:transition>
    <p:pull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0106B4A3-4212-4E39-93DE-E053E8F69C28}" type="datetimeFigureOut">
              <a:rPr lang="en-US" smtClean="0"/>
              <a:pPr/>
              <a:t>11/6/2009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7723D-44AA-4D12-8D3A-D87144A1C2C5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Triángulo rectángulo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7 Triángulo isósceles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0106B4A3-4212-4E39-93DE-E053E8F69C28}" type="datetimeFigureOut">
              <a:rPr lang="en-US" smtClean="0"/>
              <a:pPr/>
              <a:t>11/6/2009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08998F2B-E3E7-4B87-A897-F7AA621A583D}" type="slidenum">
              <a:rPr lang="es-ES" smtClean="0"/>
              <a:pPr/>
              <a:t>‹Nº›</a:t>
            </a:fld>
            <a:endParaRPr lang="es-ES"/>
          </a:p>
        </p:txBody>
      </p:sp>
      <p:cxnSp>
        <p:nvCxnSpPr>
          <p:cNvPr id="11" name="10 Conector recto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recto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pull dir="d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0106B4A3-4212-4E39-93DE-E053E8F69C28}" type="datetimeFigureOut">
              <a:rPr lang="en-US" smtClean="0"/>
              <a:pPr/>
              <a:t>11/6/2009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BE50BF66-26CB-44A0-98A3-28EDCD4DF4D0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0106B4A3-4212-4E39-93DE-E053E8F69C28}" type="datetimeFigureOut">
              <a:rPr lang="en-US" smtClean="0"/>
              <a:pPr/>
              <a:t>11/6/2009</a:t>
            </a:fld>
            <a:endParaRPr lang="en-U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1470776C-C359-4B95-BB93-5A46F729BE1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pull dir="d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6B4A3-4212-4E39-93DE-E053E8F69C28}" type="datetimeFigureOut">
              <a:rPr lang="en-US" smtClean="0"/>
              <a:pPr/>
              <a:t>11/6/2009</a:t>
            </a:fld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8B1E-4CA4-4503-94B2-3F6EA549F99E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0106B4A3-4212-4E39-93DE-E053E8F69C28}" type="datetimeFigureOut">
              <a:rPr lang="en-US" smtClean="0"/>
              <a:pPr/>
              <a:t>11/6/2009</a:t>
            </a:fld>
            <a:endParaRPr lang="en-U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B0D112A2-4364-4341-AD5C-73B6769FC2B0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0106B4A3-4212-4E39-93DE-E053E8F69C28}" type="datetimeFigureOut">
              <a:rPr lang="en-US" smtClean="0"/>
              <a:pPr/>
              <a:t>11/6/2009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kumimoji="0"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ECD45AAD-1C67-4591-9384-D64EBFDB36A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pull dir="d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0106B4A3-4212-4E39-93DE-E053E8F69C28}" type="datetimeFigureOut">
              <a:rPr lang="en-US" smtClean="0"/>
              <a:pPr/>
              <a:t>11/6/2009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kumimoji="0"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992C6B10-4717-434D-93C3-F003CE58B96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pull dir="d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Triángulo rectángulo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7 Conector recto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8 Conector recto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0106B4A3-4212-4E39-93DE-E053E8F69C28}" type="datetimeFigureOut">
              <a:rPr lang="en-US" smtClean="0"/>
              <a:pPr/>
              <a:t>11/6/2009</a:t>
            </a:fld>
            <a:endParaRPr lang="en-U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kumimoji="0" lang="en-US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586A2B64-FCBF-4D64-9E81-2F13D28EA638}" type="slidenum">
              <a:rPr lang="es-ES" smtClean="0"/>
              <a:pPr/>
              <a:t>‹Nº›</a:t>
            </a:fld>
            <a:endParaRPr lang="es-ES"/>
          </a:p>
        </p:txBody>
      </p:sp>
      <p:pic>
        <p:nvPicPr>
          <p:cNvPr id="10" name="Picture 7" descr="logo_te_small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1066800" y="5876925"/>
            <a:ext cx="914400" cy="447675"/>
          </a:xfrm>
          <a:prstGeom prst="rect">
            <a:avLst/>
          </a:prstGeom>
          <a:noFill/>
        </p:spPr>
      </p:pic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2444750" y="5803900"/>
            <a:ext cx="4337050" cy="91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sz="1800">
                <a:solidFill>
                  <a:schemeClr val="bg1"/>
                </a:solidFill>
                <a:effectLst/>
              </a:rPr>
              <a:t>         </a:t>
            </a:r>
            <a:r>
              <a:rPr lang="es-ES" sz="1800">
                <a:solidFill>
                  <a:schemeClr val="tx1"/>
                </a:solidFill>
                <a:effectLst/>
              </a:rPr>
              <a:t>Proyecto Fin de Carrera</a:t>
            </a:r>
          </a:p>
          <a:p>
            <a:pPr>
              <a:spcBef>
                <a:spcPct val="0"/>
              </a:spcBef>
            </a:pPr>
            <a:r>
              <a:rPr lang="es-ES" sz="1800">
                <a:solidFill>
                  <a:schemeClr val="tx1"/>
                </a:solidFill>
                <a:effectLst/>
              </a:rPr>
              <a:t>Departamento de Tecnología Electrónica</a:t>
            </a:r>
          </a:p>
          <a:p>
            <a:pPr>
              <a:spcBef>
                <a:spcPct val="0"/>
              </a:spcBef>
            </a:pPr>
            <a:endParaRPr lang="es-ES" sz="1800">
              <a:solidFill>
                <a:schemeClr val="tx1"/>
              </a:solidFill>
              <a:effectLst/>
            </a:endParaRPr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>
            <a:off x="989013" y="5638800"/>
            <a:ext cx="7239000" cy="0"/>
          </a:xfrm>
          <a:prstGeom prst="line">
            <a:avLst/>
          </a:prstGeom>
          <a:noFill/>
          <a:ln w="88900" cmpd="dbl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E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ransition>
    <p:pull dir="d"/>
  </p:transition>
  <p:timing>
    <p:tnLst>
      <p:par>
        <p:cTn id="1" dur="indefinite" restart="never" nodeType="tmRoot"/>
      </p:par>
    </p:tnLst>
  </p:timing>
  <p:hf hdr="0" ftr="0" dt="0"/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e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12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11" Type="http://schemas.openxmlformats.org/officeDocument/2006/relationships/image" Target="../media/image17.jpeg"/><Relationship Id="rId5" Type="http://schemas.openxmlformats.org/officeDocument/2006/relationships/image" Target="../media/image11.pn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jpeg"/><Relationship Id="rId1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10" Type="http://schemas.openxmlformats.org/officeDocument/2006/relationships/image" Target="../media/image48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6.png"/><Relationship Id="rId4" Type="http://schemas.openxmlformats.org/officeDocument/2006/relationships/image" Target="../media/image65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wmf"/><Relationship Id="rId5" Type="http://schemas.openxmlformats.org/officeDocument/2006/relationships/image" Target="../media/image7.wmf"/><Relationship Id="rId4" Type="http://schemas.openxmlformats.org/officeDocument/2006/relationships/image" Target="../media/image6.w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AF7-1E40-4FCE-BD28-874FBE129575}" type="slidenum">
              <a:rPr lang="es-ES"/>
              <a:pPr/>
              <a:t>1</a:t>
            </a:fld>
            <a:endParaRPr lang="es-ES"/>
          </a:p>
        </p:txBody>
      </p:sp>
      <p:pic>
        <p:nvPicPr>
          <p:cNvPr id="2050" name="Picture 2" descr="logo_um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4063" y="228600"/>
            <a:ext cx="1303337" cy="1154113"/>
          </a:xfrm>
          <a:prstGeom prst="rect">
            <a:avLst/>
          </a:prstGeom>
          <a:noFill/>
        </p:spPr>
      </p:pic>
      <p:pic>
        <p:nvPicPr>
          <p:cNvPr id="2051" name="Picture 3" descr="etsit"/>
          <p:cNvPicPr>
            <a:picLocks noChangeAspect="1" noChangeArrowheads="1"/>
          </p:cNvPicPr>
          <p:nvPr/>
        </p:nvPicPr>
        <p:blipFill>
          <a:blip r:embed="rId4">
            <a:grayscl/>
          </a:blip>
          <a:srcRect/>
          <a:stretch>
            <a:fillRect/>
          </a:stretch>
        </p:blipFill>
        <p:spPr bwMode="auto">
          <a:xfrm>
            <a:off x="7239000" y="228600"/>
            <a:ext cx="1127125" cy="115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7" name="Text Box 9"/>
          <p:cNvSpPr txBox="1">
            <a:spLocks noChangeArrowheads="1"/>
          </p:cNvSpPr>
          <p:nvPr/>
        </p:nvSpPr>
        <p:spPr bwMode="auto">
          <a:xfrm>
            <a:off x="2759075" y="555625"/>
            <a:ext cx="36576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algn="ctr">
              <a:spcBef>
                <a:spcPct val="0"/>
              </a:spcBef>
            </a:pPr>
            <a:r>
              <a:rPr lang="es-ES" sz="2400">
                <a:solidFill>
                  <a:schemeClr val="tx1"/>
                </a:solidFill>
                <a:effectLst/>
              </a:rPr>
              <a:t>E.T.S.I.Telecomunicación</a:t>
            </a:r>
            <a:br>
              <a:rPr lang="es-ES" sz="2400">
                <a:solidFill>
                  <a:schemeClr val="tx1"/>
                </a:solidFill>
                <a:effectLst/>
              </a:rPr>
            </a:br>
            <a:r>
              <a:rPr lang="es-ES" sz="2400">
                <a:solidFill>
                  <a:schemeClr val="tx1"/>
                </a:solidFill>
                <a:effectLst/>
              </a:rPr>
              <a:t>Universidad de Málaga</a:t>
            </a:r>
          </a:p>
        </p:txBody>
      </p:sp>
      <p:sp>
        <p:nvSpPr>
          <p:cNvPr id="2059" name="Line 11"/>
          <p:cNvSpPr>
            <a:spLocks noChangeShapeType="1"/>
          </p:cNvSpPr>
          <p:nvPr/>
        </p:nvSpPr>
        <p:spPr bwMode="auto">
          <a:xfrm>
            <a:off x="989013" y="1524000"/>
            <a:ext cx="7239000" cy="0"/>
          </a:xfrm>
          <a:prstGeom prst="line">
            <a:avLst/>
          </a:prstGeom>
          <a:noFill/>
          <a:ln w="88900" cmpd="dbl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ES"/>
          </a:p>
        </p:txBody>
      </p:sp>
      <p:sp>
        <p:nvSpPr>
          <p:cNvPr id="2061" name="Text Box 13"/>
          <p:cNvSpPr txBox="1">
            <a:spLocks noChangeArrowheads="1"/>
          </p:cNvSpPr>
          <p:nvPr/>
        </p:nvSpPr>
        <p:spPr bwMode="auto">
          <a:xfrm>
            <a:off x="304800" y="1781175"/>
            <a:ext cx="8686800" cy="3557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2800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DESARROLLO Y DISEÑO DE MUNDOS VIRTUALES PARA LA NAVEGACIÓN A TRAVÉS DE UN SISTEMA BCI</a:t>
            </a:r>
            <a:endParaRPr lang="es-ES" sz="28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r>
              <a:rPr lang="es-ES_tradnl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 </a:t>
            </a:r>
          </a:p>
          <a:p>
            <a:r>
              <a:rPr lang="es-ES_tradnl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  </a:t>
            </a:r>
            <a:r>
              <a:rPr lang="es-E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Autor:</a:t>
            </a:r>
            <a:r>
              <a:rPr lang="es-ES_tradnl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Manuel Jesús Romero Perales</a:t>
            </a:r>
            <a:endParaRPr lang="es-ES" sz="2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r>
              <a:rPr lang="es-ES_tradnl" sz="2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   </a:t>
            </a:r>
            <a:r>
              <a:rPr lang="es-ES" sz="2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Tutor: </a:t>
            </a:r>
            <a:r>
              <a:rPr lang="es-ES_tradnl" sz="2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Ricardo Ron </a:t>
            </a:r>
            <a:r>
              <a:rPr lang="es-ES_tradnl" sz="2000" dirty="0" err="1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Angevín</a:t>
            </a:r>
            <a:endParaRPr lang="es-ES" sz="2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ctr">
              <a:spcBef>
                <a:spcPct val="0"/>
              </a:spcBef>
            </a:pPr>
            <a:endParaRPr lang="es-ES" sz="2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contenido"/>
          <p:cNvSpPr>
            <a:spLocks noGrp="1"/>
          </p:cNvSpPr>
          <p:nvPr>
            <p:ph/>
          </p:nvPr>
        </p:nvSpPr>
        <p:spPr>
          <a:xfrm>
            <a:off x="500034" y="357166"/>
            <a:ext cx="8229600" cy="5214974"/>
          </a:xfrm>
          <a:ln>
            <a:noFill/>
          </a:ln>
        </p:spPr>
        <p:txBody>
          <a:bodyPr/>
          <a:lstStyle/>
          <a:p>
            <a:endParaRPr lang="es-ES" dirty="0" smtClean="0"/>
          </a:p>
          <a:p>
            <a:pPr>
              <a:buFont typeface="Wingdings" pitchFamily="2" charset="2"/>
              <a:buChar char="q"/>
            </a:pPr>
            <a:endParaRPr lang="es-ES" b="1" dirty="0" smtClean="0">
              <a:solidFill>
                <a:srgbClr val="FFFF00"/>
              </a:solidFill>
            </a:endParaRP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112A2-4364-4341-AD5C-73B6769FC2B0}" type="slidenum">
              <a:rPr lang="es-ES" smtClean="0"/>
              <a:pPr/>
              <a:t>10</a:t>
            </a:fld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42852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>Objetivos</a:t>
            </a:r>
            <a:b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</a:br>
            <a:endParaRPr lang="es-ES" sz="6700" dirty="0">
              <a:solidFill>
                <a:schemeClr val="tx1"/>
              </a:solidFill>
              <a:latin typeface="Times" pitchFamily="18" charset="0"/>
              <a:cs typeface="Tahoma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714348" y="857232"/>
            <a:ext cx="742955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utoShape 9"/>
          <p:cNvSpPr>
            <a:spLocks noChangeArrowheads="1"/>
          </p:cNvSpPr>
          <p:nvPr/>
        </p:nvSpPr>
        <p:spPr bwMode="auto">
          <a:xfrm>
            <a:off x="642910" y="3143248"/>
            <a:ext cx="228600" cy="1524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FDF49B"/>
          </a:solidFill>
          <a:ln w="9525">
            <a:solidFill>
              <a:srgbClr val="FDF49B"/>
            </a:solidFill>
            <a:miter lim="800000"/>
            <a:headEnd/>
            <a:tailEnd/>
          </a:ln>
          <a:effectLst>
            <a:outerShdw dist="28398" dir="3806097" algn="ctr" rotWithShape="0">
              <a:schemeClr val="tx1"/>
            </a:outerShdw>
          </a:effectLst>
        </p:spPr>
        <p:txBody>
          <a:bodyPr wrap="none" anchor="ctr"/>
          <a:lstStyle/>
          <a:p>
            <a:endParaRPr lang="es-ES"/>
          </a:p>
        </p:txBody>
      </p:sp>
      <p:sp>
        <p:nvSpPr>
          <p:cNvPr id="17" name="Text Box 73"/>
          <p:cNvSpPr txBox="1">
            <a:spLocks noChangeArrowheads="1"/>
          </p:cNvSpPr>
          <p:nvPr/>
        </p:nvSpPr>
        <p:spPr bwMode="auto">
          <a:xfrm>
            <a:off x="928662" y="3000372"/>
            <a:ext cx="50720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</a:t>
            </a: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</a:rPr>
              <a:t> motivación, concentración  de usuario</a:t>
            </a: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	</a:t>
            </a:r>
            <a:endParaRPr lang="es-ES" sz="1800" dirty="0">
              <a:solidFill>
                <a:srgbClr val="FFFFD5"/>
              </a:solidFill>
              <a:effectLst/>
              <a:latin typeface="Arial" charset="0"/>
            </a:endParaRPr>
          </a:p>
        </p:txBody>
      </p:sp>
      <p:sp>
        <p:nvSpPr>
          <p:cNvPr id="22" name="Text Box 73"/>
          <p:cNvSpPr txBox="1">
            <a:spLocks noChangeArrowheads="1"/>
          </p:cNvSpPr>
          <p:nvPr/>
        </p:nvSpPr>
        <p:spPr bwMode="auto">
          <a:xfrm>
            <a:off x="500034" y="1071546"/>
            <a:ext cx="55007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</a:rPr>
              <a:t>Diseño e implementación de mundos virtuales:</a:t>
            </a:r>
            <a:endParaRPr lang="es-ES" sz="1800" dirty="0">
              <a:solidFill>
                <a:srgbClr val="FFFFD5"/>
              </a:solidFill>
              <a:effectLst/>
              <a:latin typeface="Arial" charset="0"/>
            </a:endParaRPr>
          </a:p>
        </p:txBody>
      </p:sp>
      <p:sp>
        <p:nvSpPr>
          <p:cNvPr id="31" name="AutoShape 72"/>
          <p:cNvSpPr>
            <a:spLocks noChangeArrowheads="1"/>
          </p:cNvSpPr>
          <p:nvPr/>
        </p:nvSpPr>
        <p:spPr bwMode="auto">
          <a:xfrm>
            <a:off x="684187" y="1716075"/>
            <a:ext cx="228600" cy="1524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FDF49B"/>
          </a:solidFill>
          <a:ln w="9525">
            <a:solidFill>
              <a:srgbClr val="FDF49B"/>
            </a:solidFill>
            <a:miter lim="800000"/>
            <a:headEnd/>
            <a:tailEnd/>
          </a:ln>
          <a:effectLst>
            <a:outerShdw dist="28398" dir="3806097" algn="ctr" rotWithShape="0">
              <a:schemeClr val="tx1"/>
            </a:outerShdw>
          </a:effectLst>
        </p:spPr>
        <p:txBody>
          <a:bodyPr wrap="none" anchor="ctr"/>
          <a:lstStyle/>
          <a:p>
            <a:endParaRPr lang="es-ES"/>
          </a:p>
        </p:txBody>
      </p:sp>
      <p:sp>
        <p:nvSpPr>
          <p:cNvPr id="32" name="Text Box 73"/>
          <p:cNvSpPr txBox="1">
            <a:spLocks noChangeArrowheads="1"/>
          </p:cNvSpPr>
          <p:nvPr/>
        </p:nvSpPr>
        <p:spPr bwMode="auto">
          <a:xfrm>
            <a:off x="1000100" y="1571612"/>
            <a:ext cx="507209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Ambientes reales, familiares o </a:t>
            </a: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conocidos</a:t>
            </a: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	</a:t>
            </a:r>
            <a:endParaRPr lang="es-ES" sz="1800" dirty="0" smtClean="0">
              <a:solidFill>
                <a:srgbClr val="FFFFD5"/>
              </a:solidFill>
              <a:effectLst/>
              <a:latin typeface="Arial" charset="0"/>
            </a:endParaRPr>
          </a:p>
          <a:p>
            <a:pPr>
              <a:spcBef>
                <a:spcPct val="0"/>
              </a:spcBef>
            </a:pP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 	</a:t>
            </a:r>
            <a:endParaRPr lang="es-ES" sz="1800" dirty="0">
              <a:solidFill>
                <a:srgbClr val="FFFFD5"/>
              </a:solidFill>
              <a:effectLst/>
              <a:latin typeface="Arial" charset="0"/>
            </a:endParaRPr>
          </a:p>
        </p:txBody>
      </p:sp>
      <p:sp>
        <p:nvSpPr>
          <p:cNvPr id="33" name="AutoShape 72"/>
          <p:cNvSpPr>
            <a:spLocks noChangeArrowheads="1"/>
          </p:cNvSpPr>
          <p:nvPr/>
        </p:nvSpPr>
        <p:spPr bwMode="auto">
          <a:xfrm>
            <a:off x="642910" y="2643182"/>
            <a:ext cx="228600" cy="1524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FDF49B"/>
          </a:solidFill>
          <a:ln w="9525">
            <a:solidFill>
              <a:srgbClr val="FDF49B"/>
            </a:solidFill>
            <a:miter lim="800000"/>
            <a:headEnd/>
            <a:tailEnd/>
          </a:ln>
          <a:effectLst>
            <a:outerShdw dist="28398" dir="3806097" algn="ctr" rotWithShape="0">
              <a:schemeClr val="tx1"/>
            </a:outerShdw>
          </a:effectLst>
        </p:spPr>
        <p:txBody>
          <a:bodyPr wrap="none" anchor="ctr"/>
          <a:lstStyle/>
          <a:p>
            <a:endParaRPr lang="es-ES"/>
          </a:p>
        </p:txBody>
      </p:sp>
      <p:sp>
        <p:nvSpPr>
          <p:cNvPr id="34" name="Text Box 73"/>
          <p:cNvSpPr txBox="1">
            <a:spLocks noChangeArrowheads="1"/>
          </p:cNvSpPr>
          <p:nvPr/>
        </p:nvSpPr>
        <p:spPr bwMode="auto">
          <a:xfrm>
            <a:off x="1000100" y="2000240"/>
            <a:ext cx="50720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Integración con BCI existente	</a:t>
            </a:r>
            <a:endParaRPr lang="es-ES" sz="1800" dirty="0">
              <a:solidFill>
                <a:srgbClr val="FFFFD5"/>
              </a:solidFill>
              <a:effectLst/>
              <a:latin typeface="Arial" charset="0"/>
            </a:endParaRPr>
          </a:p>
        </p:txBody>
      </p:sp>
      <p:sp>
        <p:nvSpPr>
          <p:cNvPr id="35" name="AutoShape 72"/>
          <p:cNvSpPr>
            <a:spLocks noChangeArrowheads="1"/>
          </p:cNvSpPr>
          <p:nvPr/>
        </p:nvSpPr>
        <p:spPr bwMode="auto">
          <a:xfrm>
            <a:off x="642910" y="2143116"/>
            <a:ext cx="228600" cy="1524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FDF49B"/>
          </a:solidFill>
          <a:ln w="9525">
            <a:solidFill>
              <a:srgbClr val="FDF49B"/>
            </a:solidFill>
            <a:miter lim="800000"/>
            <a:headEnd/>
            <a:tailEnd/>
          </a:ln>
          <a:effectLst>
            <a:outerShdw dist="28398" dir="3806097" algn="ctr" rotWithShape="0">
              <a:schemeClr val="tx1"/>
            </a:outerShdw>
          </a:effectLst>
        </p:spPr>
        <p:txBody>
          <a:bodyPr wrap="none" anchor="ctr"/>
          <a:lstStyle/>
          <a:p>
            <a:endParaRPr lang="es-ES"/>
          </a:p>
        </p:txBody>
      </p:sp>
      <p:sp>
        <p:nvSpPr>
          <p:cNvPr id="36" name="Text Box 73"/>
          <p:cNvSpPr txBox="1">
            <a:spLocks noChangeArrowheads="1"/>
          </p:cNvSpPr>
          <p:nvPr/>
        </p:nvSpPr>
        <p:spPr bwMode="auto">
          <a:xfrm>
            <a:off x="1000100" y="2500306"/>
            <a:ext cx="32147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Respuesta en tiempo real</a:t>
            </a:r>
            <a:endParaRPr lang="es-ES" sz="1800" dirty="0">
              <a:solidFill>
                <a:srgbClr val="FFFFD5"/>
              </a:solidFill>
              <a:effectLst/>
              <a:latin typeface="Arial" charset="0"/>
            </a:endParaRPr>
          </a:p>
        </p:txBody>
      </p:sp>
      <p:sp>
        <p:nvSpPr>
          <p:cNvPr id="40" name="39 Rectángulo"/>
          <p:cNvSpPr/>
          <p:nvPr/>
        </p:nvSpPr>
        <p:spPr>
          <a:xfrm>
            <a:off x="571472" y="3929066"/>
            <a:ext cx="2244193" cy="13111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s-ES" sz="3600" b="1" cap="none" spc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Vivienda</a:t>
            </a:r>
          </a:p>
          <a:p>
            <a:pPr algn="ctr"/>
            <a:r>
              <a:rPr lang="es-ES" sz="3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Virtual</a:t>
            </a:r>
            <a:endParaRPr lang="es-ES" sz="3600" b="1" cap="none" spc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1" name="40 Rectángulo"/>
          <p:cNvSpPr/>
          <p:nvPr/>
        </p:nvSpPr>
        <p:spPr>
          <a:xfrm>
            <a:off x="3214678" y="3929066"/>
            <a:ext cx="2244193" cy="13111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s-ES" sz="3600" b="1" cap="none" spc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ETSIT</a:t>
            </a:r>
          </a:p>
          <a:p>
            <a:pPr algn="ctr"/>
            <a:r>
              <a:rPr lang="es-ES" sz="3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Virtual</a:t>
            </a:r>
            <a:endParaRPr lang="es-ES" sz="3600" b="1" cap="none" spc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2" name="41 Rectángulo"/>
          <p:cNvSpPr/>
          <p:nvPr/>
        </p:nvSpPr>
        <p:spPr>
          <a:xfrm>
            <a:off x="5786446" y="3929066"/>
            <a:ext cx="2714644" cy="13111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s-ES" sz="3600" b="1" cap="none" spc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Simulador</a:t>
            </a:r>
          </a:p>
          <a:p>
            <a:pPr algn="ctr"/>
            <a:r>
              <a:rPr lang="es-ES" sz="3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Vuelo</a:t>
            </a:r>
            <a:endParaRPr lang="es-ES" sz="3600" b="1" cap="none" spc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51" name="50 Grupo"/>
          <p:cNvGrpSpPr/>
          <p:nvPr/>
        </p:nvGrpSpPr>
        <p:grpSpPr>
          <a:xfrm>
            <a:off x="5357819" y="1571612"/>
            <a:ext cx="3786181" cy="1857388"/>
            <a:chOff x="5357819" y="1571612"/>
            <a:chExt cx="3786181" cy="1857388"/>
          </a:xfrm>
        </p:grpSpPr>
        <p:sp>
          <p:nvSpPr>
            <p:cNvPr id="9" name="Text Box 14"/>
            <p:cNvSpPr txBox="1">
              <a:spLocks noChangeArrowheads="1"/>
            </p:cNvSpPr>
            <p:nvPr/>
          </p:nvSpPr>
          <p:spPr bwMode="auto">
            <a:xfrm>
              <a:off x="5786446" y="2143116"/>
              <a:ext cx="314701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s-ES" sz="1800" dirty="0">
                  <a:solidFill>
                    <a:srgbClr val="FFFFD5"/>
                  </a:solidFill>
                  <a:effectLst/>
                  <a:latin typeface="Arial" charset="0"/>
                </a:rPr>
                <a:t>Mejorar </a:t>
              </a:r>
              <a:r>
                <a:rPr lang="es-ES" sz="1800" dirty="0" smtClean="0">
                  <a:solidFill>
                    <a:srgbClr val="FFFFD5"/>
                  </a:solidFill>
                  <a:effectLst/>
                  <a:latin typeface="Arial" charset="0"/>
                </a:rPr>
                <a:t>etapa entrenamiento</a:t>
              </a:r>
              <a:endParaRPr lang="es-ES" sz="1800" dirty="0">
                <a:solidFill>
                  <a:srgbClr val="FFFFD5"/>
                </a:solidFill>
                <a:effectLst/>
                <a:latin typeface="Arial" charset="0"/>
              </a:endParaRPr>
            </a:p>
          </p:txBody>
        </p:sp>
        <p:grpSp>
          <p:nvGrpSpPr>
            <p:cNvPr id="24" name="Group 77"/>
            <p:cNvGrpSpPr>
              <a:grpSpLocks/>
            </p:cNvGrpSpPr>
            <p:nvPr/>
          </p:nvGrpSpPr>
          <p:grpSpPr bwMode="auto">
            <a:xfrm>
              <a:off x="5357819" y="1643050"/>
              <a:ext cx="714380" cy="1785950"/>
              <a:chOff x="3744" y="1392"/>
              <a:chExt cx="548" cy="2070"/>
            </a:xfrm>
          </p:grpSpPr>
          <p:sp>
            <p:nvSpPr>
              <p:cNvPr id="26" name="Text Box 51"/>
              <p:cNvSpPr txBox="1">
                <a:spLocks noChangeArrowheads="1"/>
              </p:cNvSpPr>
              <p:nvPr/>
            </p:nvSpPr>
            <p:spPr bwMode="auto">
              <a:xfrm>
                <a:off x="4176" y="2471"/>
                <a:ext cx="116" cy="2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spcBef>
                    <a:spcPct val="0"/>
                  </a:spcBef>
                </a:pPr>
                <a:endParaRPr lang="es-ES" sz="1600" b="1" dirty="0">
                  <a:solidFill>
                    <a:srgbClr val="FFFFD5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0" name="AutoShape 67"/>
              <p:cNvSpPr>
                <a:spLocks/>
              </p:cNvSpPr>
              <p:nvPr/>
            </p:nvSpPr>
            <p:spPr bwMode="auto">
              <a:xfrm flipH="1">
                <a:off x="3744" y="1392"/>
                <a:ext cx="135" cy="2070"/>
              </a:xfrm>
              <a:prstGeom prst="leftBrace">
                <a:avLst>
                  <a:gd name="adj1" fmla="val 83333"/>
                  <a:gd name="adj2" fmla="val 50000"/>
                </a:avLst>
              </a:prstGeom>
              <a:noFill/>
              <a:ln w="25400">
                <a:solidFill>
                  <a:srgbClr val="F7C62B"/>
                </a:solidFill>
                <a:round/>
                <a:headEnd/>
                <a:tailEnd/>
              </a:ln>
              <a:effectLst/>
              <a:scene3d>
                <a:camera prst="legacyObliqueTopRight">
                  <a:rot lat="0" lon="20999999" rev="0"/>
                </a:camera>
                <a:lightRig rig="legacyFlat3" dir="b"/>
              </a:scene3d>
              <a:sp3d extrusionH="290500" prstMaterial="legacyMatte">
                <a:bevelT w="13500" h="13500" prst="angle"/>
                <a:bevelB w="13500" h="13500" prst="angle"/>
                <a:extrusionClr>
                  <a:srgbClr val="F7C62B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s-ES"/>
              </a:p>
            </p:txBody>
          </p:sp>
        </p:grpSp>
        <p:sp>
          <p:nvSpPr>
            <p:cNvPr id="39" name="Text Box 14"/>
            <p:cNvSpPr txBox="1">
              <a:spLocks noChangeArrowheads="1"/>
            </p:cNvSpPr>
            <p:nvPr/>
          </p:nvSpPr>
          <p:spPr bwMode="auto">
            <a:xfrm>
              <a:off x="5786446" y="2714620"/>
              <a:ext cx="335755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s-ES" sz="1800" dirty="0" smtClean="0">
                  <a:solidFill>
                    <a:srgbClr val="FFFFD5"/>
                  </a:solidFill>
                  <a:effectLst/>
                  <a:latin typeface="Arial" charset="0"/>
                </a:rPr>
                <a:t>Entornos de simulación</a:t>
              </a:r>
              <a:endParaRPr lang="es-ES" sz="1800" dirty="0">
                <a:solidFill>
                  <a:srgbClr val="FFFFD5"/>
                </a:solidFill>
                <a:effectLst/>
                <a:latin typeface="Arial" charset="0"/>
              </a:endParaRPr>
            </a:p>
          </p:txBody>
        </p:sp>
        <p:sp>
          <p:nvSpPr>
            <p:cNvPr id="43" name="Text Box 14"/>
            <p:cNvSpPr txBox="1">
              <a:spLocks noChangeArrowheads="1"/>
            </p:cNvSpPr>
            <p:nvPr/>
          </p:nvSpPr>
          <p:spPr bwMode="auto">
            <a:xfrm>
              <a:off x="5786446" y="1571612"/>
              <a:ext cx="237757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s-ES" sz="1800" dirty="0" smtClean="0">
                  <a:solidFill>
                    <a:srgbClr val="FFFFD5"/>
                  </a:solidFill>
                  <a:effectLst/>
                  <a:latin typeface="Arial" charset="0"/>
                </a:rPr>
                <a:t>Reforzar </a:t>
              </a:r>
              <a:r>
                <a:rPr lang="es-ES" sz="1800" dirty="0" err="1" smtClean="0">
                  <a:solidFill>
                    <a:srgbClr val="FFFFD5"/>
                  </a:solidFill>
                  <a:effectLst/>
                  <a:latin typeface="Arial" charset="0"/>
                </a:rPr>
                <a:t>biofeedback</a:t>
              </a:r>
              <a:endParaRPr lang="es-ES" sz="1800" dirty="0">
                <a:solidFill>
                  <a:srgbClr val="FFFFD5"/>
                </a:solidFill>
                <a:effectLst/>
                <a:latin typeface="Arial" charset="0"/>
              </a:endParaRPr>
            </a:p>
          </p:txBody>
        </p:sp>
      </p:grp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contenido"/>
          <p:cNvSpPr>
            <a:spLocks noGrp="1"/>
          </p:cNvSpPr>
          <p:nvPr>
            <p:ph/>
          </p:nvPr>
        </p:nvSpPr>
        <p:spPr>
          <a:xfrm>
            <a:off x="500034" y="357166"/>
            <a:ext cx="8229600" cy="5214974"/>
          </a:xfrm>
          <a:ln>
            <a:noFill/>
          </a:ln>
        </p:spPr>
        <p:txBody>
          <a:bodyPr/>
          <a:lstStyle/>
          <a:p>
            <a:endParaRPr lang="es-ES" dirty="0" smtClean="0"/>
          </a:p>
          <a:p>
            <a:pPr>
              <a:buFont typeface="Wingdings" pitchFamily="2" charset="2"/>
              <a:buChar char="q"/>
            </a:pPr>
            <a:endParaRPr lang="es-ES" b="1" dirty="0" smtClean="0">
              <a:solidFill>
                <a:srgbClr val="FFFF00"/>
              </a:solidFill>
            </a:endParaRP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112A2-4364-4341-AD5C-73B6769FC2B0}" type="slidenum">
              <a:rPr lang="es-ES" smtClean="0"/>
              <a:pPr/>
              <a:t>11</a:t>
            </a:fld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42852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>Índice</a:t>
            </a:r>
            <a:b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</a:br>
            <a:endParaRPr lang="es-ES" sz="6700" dirty="0">
              <a:solidFill>
                <a:schemeClr val="tx1"/>
              </a:solidFill>
              <a:latin typeface="Times" pitchFamily="18" charset="0"/>
              <a:cs typeface="Tahoma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714348" y="857232"/>
            <a:ext cx="742955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2285984" y="2857496"/>
            <a:ext cx="3857652" cy="5334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2000232" y="1071546"/>
            <a:ext cx="430848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Clr>
                <a:srgbClr val="749BC2"/>
              </a:buClr>
              <a:buFont typeface="Wingdings" pitchFamily="2" charset="2"/>
              <a:buNone/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  <a:sym typeface="Wingdings" pitchFamily="2" charset="2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  <a:sym typeface="Wingdings" pitchFamily="2" charset="2"/>
              </a:rPr>
              <a:t>Sistema BCI</a:t>
            </a:r>
            <a:endParaRPr lang="es-ES_tradnl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2000232" y="1643050"/>
            <a:ext cx="5878534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Clr>
                <a:srgbClr val="749BC2"/>
              </a:buClr>
              <a:buFont typeface="Wingdings" pitchFamily="2" charset="2"/>
              <a:buNone/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  <a:sym typeface="Wingdings" pitchFamily="2" charset="2"/>
              </a:rPr>
              <a:t></a:t>
            </a:r>
            <a:r>
              <a:rPr lang="es-ES_tradnl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Realidad Virtual y VRML</a:t>
            </a:r>
            <a:endParaRPr lang="es-ES_tradnl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  <a:p>
            <a:pPr>
              <a:spcBef>
                <a:spcPct val="0"/>
              </a:spcBef>
            </a:pPr>
            <a:endParaRPr lang="es-ES" sz="200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charset="0"/>
            </a:endParaRPr>
          </a:p>
        </p:txBody>
      </p:sp>
      <p:sp>
        <p:nvSpPr>
          <p:cNvPr id="18" name="Text Box 15"/>
          <p:cNvSpPr txBox="1">
            <a:spLocks noChangeArrowheads="1"/>
          </p:cNvSpPr>
          <p:nvPr/>
        </p:nvSpPr>
        <p:spPr bwMode="auto">
          <a:xfrm>
            <a:off x="2000232" y="2214555"/>
            <a:ext cx="5929354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Clr>
                <a:srgbClr val="749BC2"/>
              </a:buClr>
              <a:buFont typeface="Wingdings" pitchFamily="2" charset="2"/>
              <a:buNone/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Objetivos</a:t>
            </a:r>
            <a:endParaRPr lang="es-ES_tradnl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  <a:p>
            <a:pPr>
              <a:spcBef>
                <a:spcPct val="0"/>
              </a:spcBef>
            </a:pPr>
            <a:endParaRPr lang="es-ES" sz="200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charset="0"/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2000232" y="2857496"/>
            <a:ext cx="602299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Herramientas utilizadas</a:t>
            </a:r>
            <a:endParaRPr lang="es-ES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2000232" y="3429000"/>
            <a:ext cx="595155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Modelado de los mundos</a:t>
            </a:r>
            <a:endParaRPr lang="es-ES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21" name="Text Box 17"/>
          <p:cNvSpPr txBox="1">
            <a:spLocks noChangeArrowheads="1"/>
          </p:cNvSpPr>
          <p:nvPr/>
        </p:nvSpPr>
        <p:spPr bwMode="auto">
          <a:xfrm>
            <a:off x="2000232" y="4000504"/>
            <a:ext cx="595155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Integración y </a:t>
            </a:r>
            <a:r>
              <a:rPr lang="es-ES_tradnl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p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ruebas </a:t>
            </a:r>
            <a:endParaRPr lang="es-ES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22" name="Text Box 17"/>
          <p:cNvSpPr txBox="1">
            <a:spLocks noChangeArrowheads="1"/>
          </p:cNvSpPr>
          <p:nvPr/>
        </p:nvSpPr>
        <p:spPr bwMode="auto">
          <a:xfrm>
            <a:off x="2000232" y="4500570"/>
            <a:ext cx="595155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Conclusiones y líneas futuras </a:t>
            </a:r>
            <a:endParaRPr lang="es-ES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contenido"/>
          <p:cNvSpPr>
            <a:spLocks noGrp="1"/>
          </p:cNvSpPr>
          <p:nvPr>
            <p:ph/>
          </p:nvPr>
        </p:nvSpPr>
        <p:spPr>
          <a:xfrm>
            <a:off x="500034" y="357166"/>
            <a:ext cx="8229600" cy="5214974"/>
          </a:xfrm>
          <a:ln>
            <a:noFill/>
          </a:ln>
        </p:spPr>
        <p:txBody>
          <a:bodyPr/>
          <a:lstStyle/>
          <a:p>
            <a:endParaRPr lang="es-ES" dirty="0" smtClean="0"/>
          </a:p>
          <a:p>
            <a:pPr>
              <a:buFont typeface="Wingdings" pitchFamily="2" charset="2"/>
              <a:buChar char="q"/>
            </a:pPr>
            <a:endParaRPr lang="es-ES" b="1" dirty="0" smtClean="0">
              <a:solidFill>
                <a:srgbClr val="FFFF00"/>
              </a:solidFill>
            </a:endParaRP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112A2-4364-4341-AD5C-73B6769FC2B0}" type="slidenum">
              <a:rPr lang="es-ES" smtClean="0"/>
              <a:pPr/>
              <a:t>12</a:t>
            </a:fld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42852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s-ES" sz="53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>Herramientas utilizadas</a:t>
            </a:r>
            <a: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/>
            </a:r>
            <a:b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</a:br>
            <a:endParaRPr lang="es-ES" sz="6700" dirty="0">
              <a:solidFill>
                <a:schemeClr val="tx1"/>
              </a:solidFill>
              <a:latin typeface="Times" pitchFamily="18" charset="0"/>
              <a:cs typeface="Tahoma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714348" y="857232"/>
            <a:ext cx="742955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5 Rectángulo"/>
          <p:cNvSpPr/>
          <p:nvPr/>
        </p:nvSpPr>
        <p:spPr>
          <a:xfrm>
            <a:off x="357158" y="1071546"/>
            <a:ext cx="4000528" cy="10525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  <a:sym typeface="Wingdings" pitchFamily="2" charset="2"/>
              </a:rPr>
              <a:t>Software de desarrollo</a:t>
            </a:r>
          </a:p>
          <a:p>
            <a:endParaRPr lang="es-E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AutoShape 72"/>
          <p:cNvSpPr>
            <a:spLocks noChangeArrowheads="1"/>
          </p:cNvSpPr>
          <p:nvPr/>
        </p:nvSpPr>
        <p:spPr bwMode="auto">
          <a:xfrm>
            <a:off x="714348" y="1857364"/>
            <a:ext cx="228600" cy="1524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FDF49B"/>
          </a:solidFill>
          <a:ln w="9525">
            <a:solidFill>
              <a:srgbClr val="FDF49B"/>
            </a:solidFill>
            <a:miter lim="800000"/>
            <a:headEnd/>
            <a:tailEnd/>
          </a:ln>
          <a:effectLst>
            <a:outerShdw dist="28398" dir="3806097" algn="ctr" rotWithShape="0">
              <a:schemeClr val="tx1"/>
            </a:outerShdw>
          </a:effectLst>
        </p:spPr>
        <p:txBody>
          <a:bodyPr wrap="none" anchor="ctr"/>
          <a:lstStyle/>
          <a:p>
            <a:endParaRPr lang="es-ES"/>
          </a:p>
        </p:txBody>
      </p:sp>
      <p:sp>
        <p:nvSpPr>
          <p:cNvPr id="9" name="Text Box 73"/>
          <p:cNvSpPr txBox="1">
            <a:spLocks noChangeArrowheads="1"/>
          </p:cNvSpPr>
          <p:nvPr/>
        </p:nvSpPr>
        <p:spPr bwMode="auto">
          <a:xfrm>
            <a:off x="1000100" y="1714488"/>
            <a:ext cx="507209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Herramienta CAD: 3D Studio Max 9	</a:t>
            </a:r>
            <a:endParaRPr lang="es-ES" sz="1800" dirty="0" smtClean="0">
              <a:solidFill>
                <a:srgbClr val="FFFFD5"/>
              </a:solidFill>
              <a:effectLst/>
              <a:latin typeface="Arial" charset="0"/>
            </a:endParaRPr>
          </a:p>
          <a:p>
            <a:pPr>
              <a:spcBef>
                <a:spcPct val="0"/>
              </a:spcBef>
            </a:pP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 	</a:t>
            </a:r>
            <a:endParaRPr lang="es-ES" sz="1800" dirty="0">
              <a:solidFill>
                <a:srgbClr val="FFFFD5"/>
              </a:solidFill>
              <a:effectLst/>
              <a:latin typeface="Arial" charset="0"/>
            </a:endParaRPr>
          </a:p>
        </p:txBody>
      </p:sp>
      <p:sp>
        <p:nvSpPr>
          <p:cNvPr id="11" name="Text Box 14"/>
          <p:cNvSpPr txBox="1">
            <a:spLocks noChangeArrowheads="1"/>
          </p:cNvSpPr>
          <p:nvPr/>
        </p:nvSpPr>
        <p:spPr bwMode="auto">
          <a:xfrm>
            <a:off x="5286380" y="1500174"/>
            <a:ext cx="35004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effectLst/>
                <a:latin typeface="Arial" charset="0"/>
              </a:rPr>
              <a:t>- Minimizan tiempo de modelado</a:t>
            </a:r>
            <a:endParaRPr lang="es-ES" sz="1600" dirty="0">
              <a:effectLst/>
              <a:latin typeface="Arial" charset="0"/>
            </a:endParaRP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5286380" y="1928802"/>
            <a:ext cx="371477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effectLst/>
                <a:latin typeface="Arial" charset="0"/>
              </a:rPr>
              <a:t>- Modelos detallados </a:t>
            </a:r>
            <a:r>
              <a:rPr lang="es-ES" sz="1600" dirty="0" smtClean="0">
                <a:effectLst/>
                <a:latin typeface="Arial" charset="0"/>
              </a:rPr>
              <a:t>(mejor acabados)</a:t>
            </a:r>
            <a:endParaRPr lang="es-ES" sz="1600" dirty="0">
              <a:effectLst/>
              <a:latin typeface="Arial" charset="0"/>
            </a:endParaRPr>
          </a:p>
        </p:txBody>
      </p:sp>
      <p:sp>
        <p:nvSpPr>
          <p:cNvPr id="13" name="AutoShape 72"/>
          <p:cNvSpPr>
            <a:spLocks noChangeArrowheads="1"/>
          </p:cNvSpPr>
          <p:nvPr/>
        </p:nvSpPr>
        <p:spPr bwMode="auto">
          <a:xfrm>
            <a:off x="612749" y="3001959"/>
            <a:ext cx="228600" cy="1524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FDF49B"/>
          </a:solidFill>
          <a:ln w="9525">
            <a:solidFill>
              <a:srgbClr val="FDF49B"/>
            </a:solidFill>
            <a:miter lim="800000"/>
            <a:headEnd/>
            <a:tailEnd/>
          </a:ln>
          <a:effectLst>
            <a:outerShdw dist="28398" dir="3806097" algn="ctr" rotWithShape="0">
              <a:schemeClr val="tx1"/>
            </a:outerShdw>
          </a:effectLst>
        </p:spPr>
        <p:txBody>
          <a:bodyPr wrap="none" anchor="ctr"/>
          <a:lstStyle/>
          <a:p>
            <a:endParaRPr lang="es-ES"/>
          </a:p>
        </p:txBody>
      </p:sp>
      <p:sp>
        <p:nvSpPr>
          <p:cNvPr id="14" name="Text Box 73"/>
          <p:cNvSpPr txBox="1">
            <a:spLocks noChangeArrowheads="1"/>
          </p:cNvSpPr>
          <p:nvPr/>
        </p:nvSpPr>
        <p:spPr bwMode="auto">
          <a:xfrm>
            <a:off x="928662" y="2857496"/>
            <a:ext cx="507209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Virtual </a:t>
            </a:r>
            <a:r>
              <a:rPr lang="es-ES" sz="1800" dirty="0" err="1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Reality</a:t>
            </a: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 </a:t>
            </a:r>
            <a:r>
              <a:rPr lang="es-ES" sz="1800" dirty="0" err="1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Toolbox</a:t>
            </a: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 (</a:t>
            </a:r>
            <a:r>
              <a:rPr lang="es-ES" sz="1800" dirty="0" err="1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Matlab</a:t>
            </a: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)	</a:t>
            </a:r>
            <a:endParaRPr lang="es-ES" sz="1800" dirty="0" smtClean="0">
              <a:solidFill>
                <a:srgbClr val="FFFFD5"/>
              </a:solidFill>
              <a:effectLst/>
              <a:latin typeface="Arial" charset="0"/>
            </a:endParaRPr>
          </a:p>
          <a:p>
            <a:pPr>
              <a:spcBef>
                <a:spcPct val="0"/>
              </a:spcBef>
            </a:pP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 	</a:t>
            </a:r>
            <a:endParaRPr lang="es-ES" sz="1800" dirty="0">
              <a:solidFill>
                <a:srgbClr val="FFFFD5"/>
              </a:solidFill>
              <a:effectLst/>
              <a:latin typeface="Arial" charset="0"/>
            </a:endParaRPr>
          </a:p>
        </p:txBody>
      </p:sp>
      <p:sp>
        <p:nvSpPr>
          <p:cNvPr id="15" name="14 Rectángulo"/>
          <p:cNvSpPr/>
          <p:nvPr/>
        </p:nvSpPr>
        <p:spPr>
          <a:xfrm>
            <a:off x="357158" y="3429000"/>
            <a:ext cx="4643470" cy="10525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  <a:sym typeface="Wingdings" pitchFamily="2" charset="2"/>
              </a:rPr>
              <a:t>Equipamiento hardware</a:t>
            </a:r>
          </a:p>
          <a:p>
            <a:endParaRPr lang="es-E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4929190" y="2928934"/>
            <a:ext cx="35004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effectLst/>
                <a:latin typeface="Arial" charset="0"/>
              </a:rPr>
              <a:t>Interacción BCI – Mundo virtual</a:t>
            </a:r>
            <a:endParaRPr lang="es-ES" sz="1600" dirty="0">
              <a:effectLst/>
              <a:latin typeface="Arial" charset="0"/>
            </a:endParaRPr>
          </a:p>
        </p:txBody>
      </p:sp>
      <p:sp>
        <p:nvSpPr>
          <p:cNvPr id="17" name="16 Abrir llave"/>
          <p:cNvSpPr/>
          <p:nvPr/>
        </p:nvSpPr>
        <p:spPr>
          <a:xfrm>
            <a:off x="4929190" y="1071546"/>
            <a:ext cx="285752" cy="1643074"/>
          </a:xfrm>
          <a:prstGeom prst="leftBrac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17 Flecha derecha"/>
          <p:cNvSpPr/>
          <p:nvPr/>
        </p:nvSpPr>
        <p:spPr>
          <a:xfrm>
            <a:off x="4357686" y="2928934"/>
            <a:ext cx="428628" cy="35719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Text Box 14"/>
          <p:cNvSpPr txBox="1">
            <a:spLocks noChangeArrowheads="1"/>
          </p:cNvSpPr>
          <p:nvPr/>
        </p:nvSpPr>
        <p:spPr bwMode="auto">
          <a:xfrm>
            <a:off x="5286380" y="1071546"/>
            <a:ext cx="35004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effectLst/>
                <a:latin typeface="Arial" charset="0"/>
              </a:rPr>
              <a:t>- Para modelos complejos</a:t>
            </a:r>
            <a:endParaRPr lang="es-ES" sz="1600" dirty="0">
              <a:effectLst/>
              <a:latin typeface="Arial" charset="0"/>
            </a:endParaRPr>
          </a:p>
        </p:txBody>
      </p:sp>
      <p:sp>
        <p:nvSpPr>
          <p:cNvPr id="20" name="Text Box 73"/>
          <p:cNvSpPr txBox="1">
            <a:spLocks noChangeArrowheads="1"/>
          </p:cNvSpPr>
          <p:nvPr/>
        </p:nvSpPr>
        <p:spPr bwMode="auto">
          <a:xfrm>
            <a:off x="642910" y="4000504"/>
            <a:ext cx="785818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- PC con memoria y hardware gráfico (Pentium Core2Duo, 1Gb RAM, 256Mb tarjeta gráfica).	</a:t>
            </a:r>
            <a:endParaRPr lang="es-ES" sz="1800" dirty="0" smtClean="0">
              <a:solidFill>
                <a:srgbClr val="FFFFD5"/>
              </a:solidFill>
              <a:effectLst/>
              <a:latin typeface="Arial" charset="0"/>
            </a:endParaRPr>
          </a:p>
          <a:p>
            <a:pPr>
              <a:spcBef>
                <a:spcPct val="0"/>
              </a:spcBef>
            </a:pP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 	</a:t>
            </a:r>
            <a:endParaRPr lang="es-ES" sz="1800" dirty="0">
              <a:solidFill>
                <a:srgbClr val="FFFFD5"/>
              </a:solidFill>
              <a:effectLst/>
              <a:latin typeface="Arial" charset="0"/>
            </a:endParaRPr>
          </a:p>
        </p:txBody>
      </p:sp>
      <p:sp>
        <p:nvSpPr>
          <p:cNvPr id="21" name="Text Box 73"/>
          <p:cNvSpPr txBox="1">
            <a:spLocks noChangeArrowheads="1"/>
          </p:cNvSpPr>
          <p:nvPr/>
        </p:nvSpPr>
        <p:spPr bwMode="auto">
          <a:xfrm>
            <a:off x="642910" y="4714884"/>
            <a:ext cx="850109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- Polígrafo 4 canales (amplificador),  tarjeta adquisición, gorro y electrodos (generador de señal).	</a:t>
            </a:r>
            <a:endParaRPr lang="es-ES" sz="1800" dirty="0" smtClean="0">
              <a:solidFill>
                <a:srgbClr val="FFFFD5"/>
              </a:solidFill>
              <a:effectLst/>
              <a:latin typeface="Arial" charset="0"/>
            </a:endParaRPr>
          </a:p>
          <a:p>
            <a:pPr>
              <a:spcBef>
                <a:spcPct val="0"/>
              </a:spcBef>
            </a:pP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 	</a:t>
            </a:r>
            <a:endParaRPr lang="es-ES" sz="1800" dirty="0">
              <a:solidFill>
                <a:srgbClr val="FFFFD5"/>
              </a:solidFill>
              <a:effectLst/>
              <a:latin typeface="Arial" charset="0"/>
            </a:endParaRPr>
          </a:p>
        </p:txBody>
      </p:sp>
      <p:sp>
        <p:nvSpPr>
          <p:cNvPr id="22" name="Text Box 14"/>
          <p:cNvSpPr txBox="1">
            <a:spLocks noChangeArrowheads="1"/>
          </p:cNvSpPr>
          <p:nvPr/>
        </p:nvSpPr>
        <p:spPr bwMode="auto">
          <a:xfrm>
            <a:off x="5286380" y="2428868"/>
            <a:ext cx="38576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effectLst/>
                <a:latin typeface="Arial" charset="0"/>
              </a:rPr>
              <a:t>- </a:t>
            </a:r>
            <a:r>
              <a:rPr lang="es-ES" sz="1600" dirty="0" smtClean="0">
                <a:effectLst/>
                <a:latin typeface="Arial" charset="0"/>
              </a:rPr>
              <a:t>Conversión a VRML</a:t>
            </a:r>
            <a:endParaRPr lang="es-ES" sz="1600" dirty="0">
              <a:effectLst/>
              <a:latin typeface="Arial" charset="0"/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contenido"/>
          <p:cNvSpPr>
            <a:spLocks noGrp="1"/>
          </p:cNvSpPr>
          <p:nvPr>
            <p:ph/>
          </p:nvPr>
        </p:nvSpPr>
        <p:spPr>
          <a:xfrm>
            <a:off x="500034" y="357166"/>
            <a:ext cx="8229600" cy="5214974"/>
          </a:xfrm>
          <a:ln>
            <a:noFill/>
          </a:ln>
        </p:spPr>
        <p:txBody>
          <a:bodyPr/>
          <a:lstStyle/>
          <a:p>
            <a:endParaRPr lang="es-ES" dirty="0" smtClean="0"/>
          </a:p>
          <a:p>
            <a:pPr>
              <a:buFont typeface="Wingdings" pitchFamily="2" charset="2"/>
              <a:buChar char="q"/>
            </a:pPr>
            <a:endParaRPr lang="es-ES" b="1" dirty="0" smtClean="0">
              <a:solidFill>
                <a:srgbClr val="FFFF00"/>
              </a:solidFill>
            </a:endParaRP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112A2-4364-4341-AD5C-73B6769FC2B0}" type="slidenum">
              <a:rPr lang="es-ES" smtClean="0"/>
              <a:pPr/>
              <a:t>13</a:t>
            </a:fld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42852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>Índice</a:t>
            </a:r>
            <a:b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</a:br>
            <a:endParaRPr lang="es-ES" sz="6700" dirty="0">
              <a:solidFill>
                <a:schemeClr val="tx1"/>
              </a:solidFill>
              <a:latin typeface="Times" pitchFamily="18" charset="0"/>
              <a:cs typeface="Tahoma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714348" y="857232"/>
            <a:ext cx="742955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2285984" y="3429000"/>
            <a:ext cx="4000528" cy="5334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2000232" y="1071546"/>
            <a:ext cx="430848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Clr>
                <a:srgbClr val="749BC2"/>
              </a:buClr>
              <a:buFont typeface="Wingdings" pitchFamily="2" charset="2"/>
              <a:buNone/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  <a:sym typeface="Wingdings" pitchFamily="2" charset="2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  <a:sym typeface="Wingdings" pitchFamily="2" charset="2"/>
              </a:rPr>
              <a:t>Sistema BCI</a:t>
            </a:r>
            <a:endParaRPr lang="es-ES_tradnl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2000232" y="1643050"/>
            <a:ext cx="5878534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Clr>
                <a:srgbClr val="749BC2"/>
              </a:buClr>
              <a:buFont typeface="Wingdings" pitchFamily="2" charset="2"/>
              <a:buNone/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  <a:sym typeface="Wingdings" pitchFamily="2" charset="2"/>
              </a:rPr>
              <a:t></a:t>
            </a:r>
            <a:r>
              <a:rPr lang="es-ES_tradnl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Realidad Virtual y VRML</a:t>
            </a:r>
            <a:endParaRPr lang="es-ES_tradnl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  <a:p>
            <a:pPr>
              <a:spcBef>
                <a:spcPct val="0"/>
              </a:spcBef>
            </a:pPr>
            <a:endParaRPr lang="es-ES" sz="200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charset="0"/>
            </a:endParaRPr>
          </a:p>
        </p:txBody>
      </p:sp>
      <p:sp>
        <p:nvSpPr>
          <p:cNvPr id="18" name="Text Box 15"/>
          <p:cNvSpPr txBox="1">
            <a:spLocks noChangeArrowheads="1"/>
          </p:cNvSpPr>
          <p:nvPr/>
        </p:nvSpPr>
        <p:spPr bwMode="auto">
          <a:xfrm>
            <a:off x="2000232" y="2214555"/>
            <a:ext cx="5929354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Clr>
                <a:srgbClr val="749BC2"/>
              </a:buClr>
              <a:buFont typeface="Wingdings" pitchFamily="2" charset="2"/>
              <a:buNone/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Objetivos</a:t>
            </a:r>
            <a:endParaRPr lang="es-ES_tradnl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  <a:p>
            <a:pPr>
              <a:spcBef>
                <a:spcPct val="0"/>
              </a:spcBef>
            </a:pPr>
            <a:endParaRPr lang="es-ES" sz="200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charset="0"/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2000232" y="2857496"/>
            <a:ext cx="602299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Herramientas utilizadas</a:t>
            </a:r>
            <a:endParaRPr lang="es-ES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2000232" y="3429000"/>
            <a:ext cx="595155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Modelado de los mundos</a:t>
            </a:r>
            <a:endParaRPr lang="es-ES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21" name="Text Box 17"/>
          <p:cNvSpPr txBox="1">
            <a:spLocks noChangeArrowheads="1"/>
          </p:cNvSpPr>
          <p:nvPr/>
        </p:nvSpPr>
        <p:spPr bwMode="auto">
          <a:xfrm>
            <a:off x="2000232" y="4000504"/>
            <a:ext cx="595155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Integración y </a:t>
            </a:r>
            <a:r>
              <a:rPr lang="es-ES_tradnl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p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ruebas </a:t>
            </a:r>
            <a:endParaRPr lang="es-ES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22" name="Text Box 17"/>
          <p:cNvSpPr txBox="1">
            <a:spLocks noChangeArrowheads="1"/>
          </p:cNvSpPr>
          <p:nvPr/>
        </p:nvSpPr>
        <p:spPr bwMode="auto">
          <a:xfrm>
            <a:off x="2000232" y="4500570"/>
            <a:ext cx="595155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Conclusiones y líneas futuras </a:t>
            </a:r>
            <a:endParaRPr lang="es-ES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contenido"/>
          <p:cNvSpPr>
            <a:spLocks noGrp="1"/>
          </p:cNvSpPr>
          <p:nvPr>
            <p:ph/>
          </p:nvPr>
        </p:nvSpPr>
        <p:spPr>
          <a:xfrm>
            <a:off x="500034" y="357166"/>
            <a:ext cx="8229600" cy="5214974"/>
          </a:xfrm>
          <a:ln>
            <a:noFill/>
          </a:ln>
        </p:spPr>
        <p:txBody>
          <a:bodyPr/>
          <a:lstStyle/>
          <a:p>
            <a:endParaRPr lang="es-ES" dirty="0" smtClean="0"/>
          </a:p>
          <a:p>
            <a:pPr>
              <a:buFont typeface="Wingdings" pitchFamily="2" charset="2"/>
              <a:buChar char="q"/>
            </a:pPr>
            <a:endParaRPr lang="es-ES" b="1" dirty="0" smtClean="0">
              <a:solidFill>
                <a:srgbClr val="FFFF00"/>
              </a:solidFill>
            </a:endParaRP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112A2-4364-4341-AD5C-73B6769FC2B0}" type="slidenum">
              <a:rPr lang="es-ES" smtClean="0"/>
              <a:pPr/>
              <a:t>14</a:t>
            </a:fld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42852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>Vivienda virtual</a:t>
            </a:r>
            <a:b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</a:br>
            <a:endParaRPr lang="es-ES" sz="6700" dirty="0">
              <a:solidFill>
                <a:schemeClr val="tx1"/>
              </a:solidFill>
              <a:latin typeface="Times" pitchFamily="18" charset="0"/>
              <a:cs typeface="Tahoma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714348" y="857232"/>
            <a:ext cx="742955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E:\pfc27\DOCUMENTACION\docs27\Imagenes\atico3Dormitorios-plantaAtico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1500174"/>
            <a:ext cx="1928826" cy="1644125"/>
          </a:xfrm>
          <a:prstGeom prst="rect">
            <a:avLst/>
          </a:prstGeom>
          <a:noFill/>
        </p:spPr>
      </p:pic>
      <p:pic>
        <p:nvPicPr>
          <p:cNvPr id="7" name="6 Imagen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43240" y="1500174"/>
            <a:ext cx="3071834" cy="164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31"/>
          <p:cNvSpPr>
            <a:spLocks noChangeArrowheads="1"/>
          </p:cNvSpPr>
          <p:nvPr/>
        </p:nvSpPr>
        <p:spPr bwMode="auto">
          <a:xfrm>
            <a:off x="571472" y="1071546"/>
            <a:ext cx="33297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>
                <a:srgbClr val="FFFF99"/>
              </a:buClr>
              <a:buFont typeface="Wingdings" pitchFamily="2" charset="2"/>
              <a:buChar char="q"/>
            </a:pPr>
            <a:r>
              <a:rPr lang="es-ES_tradnl" sz="18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18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Estructura de la vivienda</a:t>
            </a:r>
            <a:endParaRPr lang="es-ES" sz="18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pic>
        <p:nvPicPr>
          <p:cNvPr id="11" name="10 Imagen" descr="C:\Documents and Settings\manuelj\Escritorio\puertas y ventanas\pivot2.PN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15140" y="1285860"/>
            <a:ext cx="571504" cy="928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11 Imagen" descr="C:\Documents and Settings\manuelj\Escritorio\puertas y ventanas\baranda2.PNG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00892" y="2500306"/>
            <a:ext cx="1285884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12 Imagen" descr="C:\Documents and Settings\manuelj\Escritorio\puertas y ventanas\casement2.PNG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72396" y="1428736"/>
            <a:ext cx="1143008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8" name="27 Grupo"/>
          <p:cNvGrpSpPr/>
          <p:nvPr/>
        </p:nvGrpSpPr>
        <p:grpSpPr>
          <a:xfrm>
            <a:off x="357158" y="3286124"/>
            <a:ext cx="8158202" cy="2333312"/>
            <a:chOff x="357158" y="3286124"/>
            <a:chExt cx="8158202" cy="2333312"/>
          </a:xfrm>
        </p:grpSpPr>
        <p:sp>
          <p:nvSpPr>
            <p:cNvPr id="14" name="Rectangle 131"/>
            <p:cNvSpPr>
              <a:spLocks noChangeArrowheads="1"/>
            </p:cNvSpPr>
            <p:nvPr/>
          </p:nvSpPr>
          <p:spPr bwMode="auto">
            <a:xfrm>
              <a:off x="642910" y="3286124"/>
              <a:ext cx="364875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Clr>
                  <a:srgbClr val="FFFF99"/>
                </a:buClr>
                <a:buFont typeface="Wingdings" pitchFamily="2" charset="2"/>
                <a:buChar char="q"/>
              </a:pPr>
              <a:r>
                <a:rPr lang="es-ES_tradnl" sz="1800" b="1" dirty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charset="0"/>
                </a:rPr>
                <a:t> </a:t>
              </a:r>
              <a:r>
                <a:rPr lang="es-ES_tradnl" sz="1800" b="1" dirty="0" err="1" smtClean="0"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charset="0"/>
                </a:rPr>
                <a:t>Texturización</a:t>
              </a:r>
              <a:r>
                <a:rPr lang="es-ES_tradnl" sz="1800" b="1" dirty="0" smtClean="0"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charset="0"/>
                </a:rPr>
                <a:t> de estructura</a:t>
              </a:r>
              <a:endParaRPr lang="es-ES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endParaRPr>
            </a:p>
          </p:txBody>
        </p:sp>
        <p:pic>
          <p:nvPicPr>
            <p:cNvPr id="3074" name="Picture 2" descr="E:\pfc27\imgenes PFC\imagenes Vivienda\editormaterialesBlinn.PN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820690" y="3643314"/>
              <a:ext cx="990185" cy="1714512"/>
            </a:xfrm>
            <a:prstGeom prst="rect">
              <a:avLst/>
            </a:prstGeom>
            <a:noFill/>
          </p:spPr>
        </p:pic>
        <p:pic>
          <p:nvPicPr>
            <p:cNvPr id="18" name="17 Imagen"/>
            <p:cNvPicPr/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42910" y="3929066"/>
              <a:ext cx="814387" cy="814387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</p:pic>
        <p:pic>
          <p:nvPicPr>
            <p:cNvPr id="19" name="18 Imagen"/>
            <p:cNvPicPr/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285852" y="4357695"/>
              <a:ext cx="852487" cy="785818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</p:pic>
        <p:pic>
          <p:nvPicPr>
            <p:cNvPr id="20" name="19 Imagen"/>
            <p:cNvPicPr/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1571605" y="3929066"/>
              <a:ext cx="642942" cy="719137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</p:pic>
        <p:pic>
          <p:nvPicPr>
            <p:cNvPr id="17" name="16 Imagen"/>
            <p:cNvPicPr/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357158" y="4357695"/>
              <a:ext cx="742949" cy="785818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</p:pic>
        <p:pic>
          <p:nvPicPr>
            <p:cNvPr id="21" name="20 Imagen"/>
            <p:cNvPicPr/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2000233" y="4357695"/>
              <a:ext cx="714380" cy="785818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</p:pic>
        <p:sp>
          <p:nvSpPr>
            <p:cNvPr id="22" name="21 Flecha derecha"/>
            <p:cNvSpPr/>
            <p:nvPr/>
          </p:nvSpPr>
          <p:spPr>
            <a:xfrm>
              <a:off x="3143240" y="4071942"/>
              <a:ext cx="428628" cy="785818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" name="22 CuadroTexto"/>
            <p:cNvSpPr txBox="1"/>
            <p:nvPr/>
          </p:nvSpPr>
          <p:spPr>
            <a:xfrm>
              <a:off x="3214678" y="5357826"/>
              <a:ext cx="22860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 b="1" dirty="0" smtClean="0">
                  <a:solidFill>
                    <a:schemeClr val="tx1"/>
                  </a:solidFill>
                </a:rPr>
                <a:t>Editor de Materiales (3DStudio)</a:t>
              </a:r>
              <a:endParaRPr lang="es-ES" sz="11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24" name="23 CuadroTexto"/>
            <p:cNvSpPr txBox="1"/>
            <p:nvPr/>
          </p:nvSpPr>
          <p:spPr>
            <a:xfrm>
              <a:off x="1142976" y="5143512"/>
              <a:ext cx="121444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 b="1" dirty="0" smtClean="0">
                  <a:solidFill>
                    <a:schemeClr val="tx1"/>
                  </a:solidFill>
                </a:rPr>
                <a:t>Texturas</a:t>
              </a:r>
              <a:endParaRPr lang="es-ES" sz="11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25" name="24 Flecha derecha"/>
            <p:cNvSpPr/>
            <p:nvPr/>
          </p:nvSpPr>
          <p:spPr>
            <a:xfrm>
              <a:off x="5143504" y="4071942"/>
              <a:ext cx="428628" cy="785818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6" name="25 Imagen"/>
            <p:cNvPicPr/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6000760" y="3643314"/>
              <a:ext cx="2514600" cy="1485900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</p:pic>
        <p:sp>
          <p:nvSpPr>
            <p:cNvPr id="27" name="26 CuadroTexto"/>
            <p:cNvSpPr txBox="1"/>
            <p:nvPr/>
          </p:nvSpPr>
          <p:spPr>
            <a:xfrm>
              <a:off x="6500826" y="5143512"/>
              <a:ext cx="15716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 b="1" dirty="0" smtClean="0">
                  <a:solidFill>
                    <a:schemeClr val="tx1"/>
                  </a:solidFill>
                </a:rPr>
                <a:t>Mapeo de texturas</a:t>
              </a:r>
              <a:endParaRPr lang="es-ES" sz="1100" b="1" dirty="0" smtClean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112A2-4364-4341-AD5C-73B6769FC2B0}" type="slidenum">
              <a:rPr lang="es-ES" smtClean="0"/>
              <a:pPr/>
              <a:t>15</a:t>
            </a:fld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42852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>Vivienda virtual </a:t>
            </a:r>
            <a:b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</a:br>
            <a:endParaRPr lang="es-ES" sz="6700" dirty="0">
              <a:solidFill>
                <a:schemeClr val="tx1"/>
              </a:solidFill>
              <a:latin typeface="Times" pitchFamily="18" charset="0"/>
              <a:cs typeface="Tahoma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714348" y="857232"/>
            <a:ext cx="742955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31"/>
          <p:cNvSpPr>
            <a:spLocks noChangeArrowheads="1"/>
          </p:cNvSpPr>
          <p:nvPr/>
        </p:nvSpPr>
        <p:spPr bwMode="auto">
          <a:xfrm>
            <a:off x="571472" y="1071546"/>
            <a:ext cx="164019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>
                <a:srgbClr val="FFFF99"/>
              </a:buClr>
              <a:buFont typeface="Wingdings" pitchFamily="2" charset="2"/>
              <a:buChar char="q"/>
            </a:pPr>
            <a:r>
              <a:rPr lang="es-ES_tradnl" sz="18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18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Exteriores</a:t>
            </a:r>
            <a:endParaRPr lang="es-ES" sz="18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pic>
        <p:nvPicPr>
          <p:cNvPr id="1028" name="Picture 4" descr="E:\pfc27\imgenes PFC\imagenes Vivienda\exteriores\1.PNG"/>
          <p:cNvPicPr>
            <a:picLocks noGrp="1" noChangeAspect="1" noChangeArrowheads="1"/>
          </p:cNvPicPr>
          <p:nvPr>
            <p:ph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5" y="1785926"/>
            <a:ext cx="5143536" cy="3237688"/>
          </a:xfrm>
          <a:prstGeom prst="rect">
            <a:avLst/>
          </a:prstGeom>
          <a:noFill/>
        </p:spPr>
      </p:pic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6357950" y="2214554"/>
            <a:ext cx="35004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solidFill>
                  <a:schemeClr val="tx1"/>
                </a:solidFill>
                <a:effectLst/>
                <a:latin typeface="Arial" charset="0"/>
              </a:rPr>
              <a:t>- </a:t>
            </a:r>
            <a:r>
              <a:rPr lang="es-ES" sz="1600" dirty="0" smtClean="0">
                <a:solidFill>
                  <a:schemeClr val="tx1"/>
                </a:solidFill>
                <a:effectLst/>
                <a:latin typeface="Arial" charset="0"/>
              </a:rPr>
              <a:t>Plano de suelo (césped)</a:t>
            </a:r>
            <a:endParaRPr lang="es-ES" sz="1600" dirty="0"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 Box 14"/>
          <p:cNvSpPr txBox="1">
            <a:spLocks noChangeArrowheads="1"/>
          </p:cNvSpPr>
          <p:nvPr/>
        </p:nvSpPr>
        <p:spPr bwMode="auto">
          <a:xfrm>
            <a:off x="6357950" y="3071810"/>
            <a:ext cx="35004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solidFill>
                  <a:schemeClr val="tx1"/>
                </a:solidFill>
                <a:effectLst/>
                <a:latin typeface="Arial" charset="0"/>
              </a:rPr>
              <a:t>- </a:t>
            </a:r>
            <a:r>
              <a:rPr lang="es-ES" sz="1600" dirty="0" smtClean="0">
                <a:solidFill>
                  <a:schemeClr val="tx1"/>
                </a:solidFill>
                <a:effectLst/>
                <a:latin typeface="Arial" charset="0"/>
              </a:rPr>
              <a:t>Plano de horizonte</a:t>
            </a:r>
            <a:endParaRPr lang="es-ES" sz="1600" dirty="0"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6357950" y="3929066"/>
            <a:ext cx="35004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solidFill>
                  <a:schemeClr val="tx1"/>
                </a:solidFill>
                <a:effectLst/>
                <a:latin typeface="Arial" charset="0"/>
              </a:rPr>
              <a:t>- </a:t>
            </a:r>
            <a:r>
              <a:rPr lang="es-ES" sz="1600" dirty="0" smtClean="0">
                <a:solidFill>
                  <a:schemeClr val="tx1"/>
                </a:solidFill>
                <a:effectLst/>
                <a:latin typeface="Arial" charset="0"/>
              </a:rPr>
              <a:t>Semiesfera (cielo)</a:t>
            </a:r>
            <a:endParaRPr lang="es-ES" sz="1600" dirty="0"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1857356" y="1071546"/>
            <a:ext cx="714376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0"/>
              </a:spcBef>
            </a:pPr>
            <a:r>
              <a:rPr lang="es-ES" sz="1600" dirty="0" smtClean="0">
                <a:effectLst/>
                <a:latin typeface="Arial" charset="0"/>
                <a:sym typeface="Wingdings" pitchFamily="2" charset="2"/>
              </a:rPr>
              <a:t></a:t>
            </a:r>
            <a:r>
              <a:rPr lang="es-ES" sz="1600" dirty="0" smtClean="0">
                <a:effectLst/>
                <a:latin typeface="Arial" charset="0"/>
              </a:rPr>
              <a:t> </a:t>
            </a:r>
            <a:r>
              <a:rPr lang="es-ES" sz="1600" dirty="0" smtClean="0">
                <a:effectLst/>
                <a:latin typeface="Arial" charset="0"/>
              </a:rPr>
              <a:t>Visualización limitada  </a:t>
            </a:r>
            <a:r>
              <a:rPr lang="es-ES" sz="1600" dirty="0" smtClean="0">
                <a:effectLst/>
                <a:latin typeface="Arial" charset="0"/>
                <a:sym typeface="Wingdings" pitchFamily="2" charset="2"/>
              </a:rPr>
              <a:t>  se emplean formas sencillas (poco polígonos)</a:t>
            </a:r>
            <a:endParaRPr lang="es-ES" sz="1600" dirty="0">
              <a:effectLst/>
              <a:latin typeface="Arial" charset="0"/>
            </a:endParaRPr>
          </a:p>
        </p:txBody>
      </p:sp>
      <p:sp>
        <p:nvSpPr>
          <p:cNvPr id="14" name="AutoShape 67"/>
          <p:cNvSpPr>
            <a:spLocks/>
          </p:cNvSpPr>
          <p:nvPr/>
        </p:nvSpPr>
        <p:spPr bwMode="auto">
          <a:xfrm flipH="1">
            <a:off x="6072198" y="2143116"/>
            <a:ext cx="142876" cy="2143140"/>
          </a:xfrm>
          <a:prstGeom prst="leftBrace">
            <a:avLst>
              <a:gd name="adj1" fmla="val 83333"/>
              <a:gd name="adj2" fmla="val 50000"/>
            </a:avLst>
          </a:prstGeom>
          <a:noFill/>
          <a:ln w="25400">
            <a:solidFill>
              <a:srgbClr val="F7C62B"/>
            </a:solidFill>
            <a:round/>
            <a:headEnd/>
            <a:tailEnd/>
          </a:ln>
          <a:effectLst/>
          <a:scene3d>
            <a:camera prst="legacyObliqueTopRight">
              <a:rot lat="0" lon="10199978" rev="0"/>
            </a:camera>
            <a:lightRig rig="legacyFlat3" dir="b"/>
          </a:scene3d>
          <a:sp3d prstMaterial="legacyMatte">
            <a:bevelT w="0" h="0" prst="angle"/>
            <a:bevelB w="0" h="0" prst="angle"/>
            <a:extrusionClr>
              <a:srgbClr val="F7C62B"/>
            </a:extrusionClr>
          </a:sp3d>
        </p:spPr>
        <p:txBody>
          <a:bodyPr wrap="none" anchor="ctr">
            <a:flatTx/>
          </a:bodyPr>
          <a:lstStyle/>
          <a:p>
            <a:endParaRPr lang="es-ES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112A2-4364-4341-AD5C-73B6769FC2B0}" type="slidenum">
              <a:rPr lang="es-ES" smtClean="0"/>
              <a:pPr/>
              <a:t>16</a:t>
            </a:fld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42852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>Vivienda virtual</a:t>
            </a:r>
            <a:b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</a:br>
            <a:endParaRPr lang="es-ES" sz="6700" dirty="0">
              <a:solidFill>
                <a:schemeClr val="tx1"/>
              </a:solidFill>
              <a:latin typeface="Times" pitchFamily="18" charset="0"/>
              <a:cs typeface="Tahoma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714348" y="857232"/>
            <a:ext cx="742955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31"/>
          <p:cNvSpPr>
            <a:spLocks noChangeArrowheads="1"/>
          </p:cNvSpPr>
          <p:nvPr/>
        </p:nvSpPr>
        <p:spPr bwMode="auto">
          <a:xfrm>
            <a:off x="571472" y="1071546"/>
            <a:ext cx="268054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>
                <a:srgbClr val="FFFF99"/>
              </a:buClr>
              <a:buFont typeface="Wingdings" pitchFamily="2" charset="2"/>
              <a:buChar char="q"/>
            </a:pPr>
            <a:r>
              <a:rPr lang="es-ES_tradnl" sz="18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18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Decoración interior</a:t>
            </a:r>
            <a:endParaRPr lang="es-ES" sz="18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9" name="AutoShape 72"/>
          <p:cNvSpPr>
            <a:spLocks noChangeArrowheads="1"/>
          </p:cNvSpPr>
          <p:nvPr/>
        </p:nvSpPr>
        <p:spPr bwMode="auto">
          <a:xfrm>
            <a:off x="928662" y="4214818"/>
            <a:ext cx="228600" cy="1524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FDF49B"/>
          </a:solidFill>
          <a:ln w="9525">
            <a:solidFill>
              <a:srgbClr val="FDF49B"/>
            </a:solidFill>
            <a:miter lim="800000"/>
            <a:headEnd/>
            <a:tailEnd/>
          </a:ln>
          <a:effectLst>
            <a:outerShdw dist="28398" dir="3806097" algn="ctr" rotWithShape="0">
              <a:schemeClr val="tx1"/>
            </a:outerShdw>
          </a:effectLst>
        </p:spPr>
        <p:txBody>
          <a:bodyPr wrap="none" anchor="ctr"/>
          <a:lstStyle/>
          <a:p>
            <a:endParaRPr lang="es-ES"/>
          </a:p>
        </p:txBody>
      </p:sp>
      <p:sp>
        <p:nvSpPr>
          <p:cNvPr id="11" name="Text Box 73"/>
          <p:cNvSpPr txBox="1">
            <a:spLocks noChangeArrowheads="1"/>
          </p:cNvSpPr>
          <p:nvPr/>
        </p:nvSpPr>
        <p:spPr bwMode="auto">
          <a:xfrm>
            <a:off x="1214414" y="4071942"/>
            <a:ext cx="300039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Elementos prediseñados	</a:t>
            </a:r>
            <a:endParaRPr lang="es-ES" sz="1800" dirty="0" smtClean="0">
              <a:solidFill>
                <a:srgbClr val="FFFFD5"/>
              </a:solidFill>
              <a:effectLst/>
              <a:latin typeface="Arial" charset="0"/>
            </a:endParaRPr>
          </a:p>
          <a:p>
            <a:pPr>
              <a:spcBef>
                <a:spcPct val="0"/>
              </a:spcBef>
            </a:pP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 	</a:t>
            </a:r>
            <a:endParaRPr lang="es-ES" sz="1800" dirty="0">
              <a:solidFill>
                <a:srgbClr val="FFFFD5"/>
              </a:solidFill>
              <a:effectLst/>
              <a:latin typeface="Arial" charset="0"/>
            </a:endParaRPr>
          </a:p>
        </p:txBody>
      </p:sp>
      <p:sp>
        <p:nvSpPr>
          <p:cNvPr id="15" name="Text Box 73"/>
          <p:cNvSpPr txBox="1">
            <a:spLocks noChangeArrowheads="1"/>
          </p:cNvSpPr>
          <p:nvPr/>
        </p:nvSpPr>
        <p:spPr bwMode="auto">
          <a:xfrm>
            <a:off x="4429124" y="3429000"/>
            <a:ext cx="300039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No concebidos para VRML	</a:t>
            </a:r>
            <a:endParaRPr lang="es-ES" sz="1800" dirty="0" smtClean="0">
              <a:solidFill>
                <a:srgbClr val="FFFFD5"/>
              </a:solidFill>
              <a:effectLst/>
              <a:latin typeface="Arial" charset="0"/>
            </a:endParaRPr>
          </a:p>
          <a:p>
            <a:pPr>
              <a:spcBef>
                <a:spcPct val="0"/>
              </a:spcBef>
            </a:pP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 	</a:t>
            </a:r>
            <a:endParaRPr lang="es-ES" sz="1800" dirty="0">
              <a:solidFill>
                <a:srgbClr val="FFFFD5"/>
              </a:solidFill>
              <a:effectLst/>
              <a:latin typeface="Arial" charset="0"/>
            </a:endParaRPr>
          </a:p>
        </p:txBody>
      </p:sp>
      <p:sp>
        <p:nvSpPr>
          <p:cNvPr id="16" name="Text Box 73"/>
          <p:cNvSpPr txBox="1">
            <a:spLocks noChangeArrowheads="1"/>
          </p:cNvSpPr>
          <p:nvPr/>
        </p:nvSpPr>
        <p:spPr bwMode="auto">
          <a:xfrm>
            <a:off x="4429124" y="4000504"/>
            <a:ext cx="414340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Número de polígonos muy elevado	</a:t>
            </a:r>
            <a:endParaRPr lang="es-ES" sz="1800" dirty="0" smtClean="0">
              <a:solidFill>
                <a:srgbClr val="FFFFD5"/>
              </a:solidFill>
              <a:effectLst/>
              <a:latin typeface="Arial" charset="0"/>
            </a:endParaRPr>
          </a:p>
          <a:p>
            <a:pPr>
              <a:spcBef>
                <a:spcPct val="0"/>
              </a:spcBef>
            </a:pP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 	</a:t>
            </a:r>
            <a:endParaRPr lang="es-ES" sz="1800" dirty="0">
              <a:solidFill>
                <a:srgbClr val="FFFFD5"/>
              </a:solidFill>
              <a:effectLst/>
              <a:latin typeface="Arial" charset="0"/>
            </a:endParaRPr>
          </a:p>
        </p:txBody>
      </p:sp>
      <p:sp>
        <p:nvSpPr>
          <p:cNvPr id="17" name="Text Box 73"/>
          <p:cNvSpPr txBox="1">
            <a:spLocks noChangeArrowheads="1"/>
          </p:cNvSpPr>
          <p:nvPr/>
        </p:nvSpPr>
        <p:spPr bwMode="auto">
          <a:xfrm>
            <a:off x="4429124" y="4429132"/>
            <a:ext cx="4143404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2400" b="1" dirty="0" smtClean="0">
                <a:solidFill>
                  <a:schemeClr val="accent6">
                    <a:lumMod val="75000"/>
                  </a:schemeClr>
                </a:solidFill>
                <a:effectLst/>
                <a:latin typeface="Arial" charset="0"/>
                <a:sym typeface="Wingdings" pitchFamily="2" charset="2"/>
              </a:rPr>
              <a:t>Optimización </a:t>
            </a:r>
            <a:r>
              <a:rPr lang="es-ES" sz="2400" b="1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 </a:t>
            </a: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	</a:t>
            </a:r>
            <a:endParaRPr lang="es-ES" sz="1800" dirty="0" smtClean="0">
              <a:solidFill>
                <a:srgbClr val="FFFFD5"/>
              </a:solidFill>
              <a:effectLst/>
              <a:latin typeface="Arial" charset="0"/>
            </a:endParaRPr>
          </a:p>
          <a:p>
            <a:pPr>
              <a:spcBef>
                <a:spcPct val="0"/>
              </a:spcBef>
            </a:pP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 	</a:t>
            </a:r>
            <a:endParaRPr lang="es-ES" sz="1800" dirty="0">
              <a:solidFill>
                <a:srgbClr val="FFFFD5"/>
              </a:solidFill>
              <a:effectLst/>
              <a:latin typeface="Arial" charset="0"/>
            </a:endParaRPr>
          </a:p>
        </p:txBody>
      </p:sp>
      <p:sp>
        <p:nvSpPr>
          <p:cNvPr id="18" name="AutoShape 67"/>
          <p:cNvSpPr>
            <a:spLocks/>
          </p:cNvSpPr>
          <p:nvPr/>
        </p:nvSpPr>
        <p:spPr bwMode="auto">
          <a:xfrm flipH="1">
            <a:off x="4143372" y="3357562"/>
            <a:ext cx="175988" cy="1785950"/>
          </a:xfrm>
          <a:prstGeom prst="leftBrace">
            <a:avLst>
              <a:gd name="adj1" fmla="val 83333"/>
              <a:gd name="adj2" fmla="val 50000"/>
            </a:avLst>
          </a:prstGeom>
          <a:noFill/>
          <a:ln w="25400">
            <a:solidFill>
              <a:srgbClr val="F7C62B"/>
            </a:solidFill>
            <a:round/>
            <a:headEnd/>
            <a:tailEnd/>
          </a:ln>
          <a:effectLst/>
          <a:scene3d>
            <a:camera prst="legacyObliqueTopRight">
              <a:rot lat="0" lon="10199978" rev="0"/>
            </a:camera>
            <a:lightRig rig="legacyFlat3" dir="b"/>
          </a:scene3d>
          <a:sp3d prstMaterial="legacyMatte">
            <a:bevelT w="0" h="0" prst="angle"/>
            <a:bevelB w="0" h="0" prst="angle"/>
            <a:extrusionClr>
              <a:srgbClr val="F7C62B"/>
            </a:extrusionClr>
          </a:sp3d>
        </p:spPr>
        <p:txBody>
          <a:bodyPr wrap="none" anchor="ctr">
            <a:flatTx/>
          </a:bodyPr>
          <a:lstStyle/>
          <a:p>
            <a:endParaRPr lang="es-ES"/>
          </a:p>
        </p:txBody>
      </p:sp>
      <p:pic>
        <p:nvPicPr>
          <p:cNvPr id="14" name="13 Imagen" descr="C:\Documents and Settings\manuelj\Escritorio\Decoracion\baño\lavaboCON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1538" y="1714488"/>
            <a:ext cx="1110615" cy="78531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19" name="18 Imagen" descr="C:\Documents and Settings\manuelj\Escritorio\Decoracion\baño\lavaboCONp.PNG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5786" y="2214554"/>
            <a:ext cx="708887" cy="7810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20" name="19 Imagen" descr="C:\Documents and Settings\manuelj\Escritorio\Decoracion\baño\wcCON.PN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85918" y="2214554"/>
            <a:ext cx="816059" cy="78549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21" name="20 Imagen" descr="C:\Documents and Settings\manuelj\Escritorio\Decoracion\dormitorio\camaCON.PNG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43372" y="2143116"/>
            <a:ext cx="1428668" cy="77988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22" name="21 Imagen" descr="C:\Documents and Settings\manuelj\Escritorio\Decoracion\dormitorio\comodaCON.PNG"/>
          <p:cNvPicPr/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071802" y="2143116"/>
            <a:ext cx="820431" cy="77851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23" name="22 Imagen" descr="C:\Documents and Settings\manuelj\Escritorio\Decoracion\dormitorio\cuadro2.PNG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571868" y="1500174"/>
            <a:ext cx="1279112" cy="7810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24" name="23 Imagen" descr="C:\Documents and Settings\manuelj\Escritorio\Decoracion\salon\mesaSalonCON.PNG"/>
          <p:cNvPicPr/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857884" y="1428736"/>
            <a:ext cx="1444460" cy="78994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25" name="24 Imagen" descr="C:\Documents and Settings\manuelj\Escritorio\Decoracion\salon\sillonCONp.PNG"/>
          <p:cNvPicPr/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358082" y="1357298"/>
            <a:ext cx="856092" cy="78994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26" name="25 Imagen" descr="C:\Documents and Settings\manuelj\Escritorio\Decoracion\salon\muebleSalonCON.PNG"/>
          <p:cNvPicPr/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929454" y="2071678"/>
            <a:ext cx="1289146" cy="79171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27" name="26 Imagen" descr="C:\Documents and Settings\manuelj\Escritorio\Decoracion\salon\tvCONp.PNG"/>
          <p:cNvPicPr/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5929322" y="2071678"/>
            <a:ext cx="844965" cy="8001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28" name="Text Box 73"/>
          <p:cNvSpPr txBox="1">
            <a:spLocks noChangeArrowheads="1"/>
          </p:cNvSpPr>
          <p:nvPr/>
        </p:nvSpPr>
        <p:spPr bwMode="auto">
          <a:xfrm>
            <a:off x="4429124" y="4786322"/>
            <a:ext cx="4143404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800" dirty="0" err="1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Retexturización</a:t>
            </a: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 de mobiliario</a:t>
            </a:r>
            <a:r>
              <a:rPr lang="es-ES" sz="2400" b="1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 </a:t>
            </a: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	</a:t>
            </a:r>
            <a:endParaRPr lang="es-ES" sz="1800" dirty="0" smtClean="0">
              <a:solidFill>
                <a:srgbClr val="FFFFD5"/>
              </a:solidFill>
              <a:effectLst/>
              <a:latin typeface="Arial" charset="0"/>
            </a:endParaRPr>
          </a:p>
          <a:p>
            <a:pPr>
              <a:spcBef>
                <a:spcPct val="0"/>
              </a:spcBef>
            </a:pP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 	</a:t>
            </a:r>
            <a:endParaRPr lang="es-ES" sz="1800" dirty="0">
              <a:solidFill>
                <a:srgbClr val="FFFFD5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112A2-4364-4341-AD5C-73B6769FC2B0}" type="slidenum">
              <a:rPr lang="es-ES" smtClean="0"/>
              <a:pPr/>
              <a:t>17</a:t>
            </a:fld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42852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>Vivienda virtual</a:t>
            </a:r>
            <a:b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</a:br>
            <a:endParaRPr lang="es-ES" sz="6700" dirty="0">
              <a:solidFill>
                <a:schemeClr val="tx1"/>
              </a:solidFill>
              <a:latin typeface="Times" pitchFamily="18" charset="0"/>
              <a:cs typeface="Tahoma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714348" y="857232"/>
            <a:ext cx="742955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31"/>
          <p:cNvSpPr>
            <a:spLocks noChangeArrowheads="1"/>
          </p:cNvSpPr>
          <p:nvPr/>
        </p:nvSpPr>
        <p:spPr bwMode="auto">
          <a:xfrm>
            <a:off x="571472" y="1071546"/>
            <a:ext cx="268054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>
                <a:srgbClr val="FFFF99"/>
              </a:buClr>
              <a:buFont typeface="Wingdings" pitchFamily="2" charset="2"/>
              <a:buChar char="q"/>
            </a:pPr>
            <a:r>
              <a:rPr lang="es-ES_tradnl" sz="18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18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Decoración interior</a:t>
            </a:r>
            <a:endParaRPr lang="es-ES" sz="18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12" name="AutoShape 72"/>
          <p:cNvSpPr>
            <a:spLocks noChangeArrowheads="1"/>
          </p:cNvSpPr>
          <p:nvPr/>
        </p:nvSpPr>
        <p:spPr bwMode="auto">
          <a:xfrm>
            <a:off x="642910" y="1643050"/>
            <a:ext cx="228600" cy="152400"/>
          </a:xfrm>
          <a:prstGeom prst="rightArrow">
            <a:avLst>
              <a:gd name="adj1" fmla="val 50000"/>
              <a:gd name="adj2" fmla="val 37500"/>
            </a:avLst>
          </a:prstGeom>
          <a:solidFill>
            <a:srgbClr val="FDF49B"/>
          </a:solidFill>
          <a:ln w="9525">
            <a:solidFill>
              <a:srgbClr val="FDF49B"/>
            </a:solidFill>
            <a:miter lim="800000"/>
            <a:headEnd/>
            <a:tailEnd/>
          </a:ln>
          <a:effectLst>
            <a:outerShdw dist="28398" dir="3806097" algn="ctr" rotWithShape="0">
              <a:schemeClr val="tx1"/>
            </a:outerShdw>
          </a:effectLst>
        </p:spPr>
        <p:txBody>
          <a:bodyPr wrap="none" anchor="ctr"/>
          <a:lstStyle/>
          <a:p>
            <a:endParaRPr lang="es-ES"/>
          </a:p>
        </p:txBody>
      </p:sp>
      <p:sp>
        <p:nvSpPr>
          <p:cNvPr id="13" name="Text Box 73"/>
          <p:cNvSpPr txBox="1">
            <a:spLocks noChangeArrowheads="1"/>
          </p:cNvSpPr>
          <p:nvPr/>
        </p:nvSpPr>
        <p:spPr bwMode="auto">
          <a:xfrm>
            <a:off x="857224" y="1500174"/>
            <a:ext cx="507209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Elementos diseñados </a:t>
            </a: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(</a:t>
            </a:r>
            <a:r>
              <a:rPr lang="es-ES" sz="1800" dirty="0" err="1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p.e.</a:t>
            </a: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 cortinas</a:t>
            </a: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) 	</a:t>
            </a:r>
            <a:endParaRPr lang="es-ES" sz="1800" dirty="0" smtClean="0">
              <a:solidFill>
                <a:srgbClr val="FFFFD5"/>
              </a:solidFill>
              <a:effectLst/>
              <a:latin typeface="Arial" charset="0"/>
            </a:endParaRPr>
          </a:p>
          <a:p>
            <a:pPr>
              <a:spcBef>
                <a:spcPct val="0"/>
              </a:spcBef>
            </a:pP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 	</a:t>
            </a:r>
            <a:endParaRPr lang="es-ES" sz="1800" dirty="0">
              <a:solidFill>
                <a:srgbClr val="FFFFD5"/>
              </a:solidFill>
              <a:effectLst/>
              <a:latin typeface="Arial" charset="0"/>
            </a:endParaRPr>
          </a:p>
        </p:txBody>
      </p:sp>
      <p:grpSp>
        <p:nvGrpSpPr>
          <p:cNvPr id="23" name="22 Grupo"/>
          <p:cNvGrpSpPr/>
          <p:nvPr/>
        </p:nvGrpSpPr>
        <p:grpSpPr>
          <a:xfrm>
            <a:off x="2428860" y="2714620"/>
            <a:ext cx="4286280" cy="2786082"/>
            <a:chOff x="2428860" y="2714620"/>
            <a:chExt cx="4286280" cy="2786082"/>
          </a:xfrm>
        </p:grpSpPr>
        <p:pic>
          <p:nvPicPr>
            <p:cNvPr id="14" name="13 Imagen" descr="G:\pfc-manolo\habita_conmuebles\salon.PNG"/>
            <p:cNvPicPr/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28860" y="3071810"/>
              <a:ext cx="4286280" cy="2428892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</p:spPr>
        </p:pic>
        <p:sp>
          <p:nvSpPr>
            <p:cNvPr id="19" name="18 Rectángulo"/>
            <p:cNvSpPr/>
            <p:nvPr/>
          </p:nvSpPr>
          <p:spPr>
            <a:xfrm>
              <a:off x="3714744" y="2714620"/>
              <a:ext cx="2021707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000" b="1" cap="none" spc="0" dirty="0" smtClean="0">
                  <a:ln w="1905"/>
                  <a:gradFill>
                    <a:gsLst>
                      <a:gs pos="0">
                        <a:schemeClr val="accent6">
                          <a:shade val="20000"/>
                          <a:satMod val="200000"/>
                        </a:schemeClr>
                      </a:gs>
                      <a:gs pos="78000">
                        <a:schemeClr val="accent6">
                          <a:tint val="90000"/>
                          <a:shade val="89000"/>
                          <a:satMod val="220000"/>
                        </a:schemeClr>
                      </a:gs>
                      <a:gs pos="100000">
                        <a:schemeClr val="accent6">
                          <a:tint val="12000"/>
                          <a:satMod val="255000"/>
                        </a:schemeClr>
                      </a:gs>
                    </a:gsLst>
                    <a:lin ang="5400000"/>
                  </a:gra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</a:rPr>
                <a:t>Resultado final</a:t>
              </a:r>
              <a:endParaRPr lang="es-ES" sz="2000" b="1" cap="none" spc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endParaRPr>
            </a:p>
          </p:txBody>
        </p:sp>
      </p:grpSp>
      <p:pic>
        <p:nvPicPr>
          <p:cNvPr id="20" name="9 Imagen" descr="cortina3D.PNG"/>
          <p:cNvPicPr/>
          <p:nvPr/>
        </p:nvPicPr>
        <p:blipFill>
          <a:blip r:embed="rId4"/>
          <a:stretch>
            <a:fillRect/>
          </a:stretch>
        </p:blipFill>
        <p:spPr>
          <a:xfrm>
            <a:off x="5000628" y="1428736"/>
            <a:ext cx="3771590" cy="969329"/>
          </a:xfrm>
          <a:prstGeom prst="rect">
            <a:avLst/>
          </a:prstGeom>
        </p:spPr>
      </p:pic>
      <p:sp>
        <p:nvSpPr>
          <p:cNvPr id="21" name="Text Box 14"/>
          <p:cNvSpPr txBox="1">
            <a:spLocks noChangeArrowheads="1"/>
          </p:cNvSpPr>
          <p:nvPr/>
        </p:nvSpPr>
        <p:spPr bwMode="auto">
          <a:xfrm>
            <a:off x="928662" y="1857364"/>
            <a:ext cx="35004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effectLst/>
                <a:latin typeface="Arial" charset="0"/>
              </a:rPr>
              <a:t>- </a:t>
            </a:r>
            <a:r>
              <a:rPr lang="es-ES" sz="1600" dirty="0" smtClean="0">
                <a:effectLst/>
                <a:latin typeface="Arial" charset="0"/>
              </a:rPr>
              <a:t>Formas curvas </a:t>
            </a:r>
            <a:r>
              <a:rPr lang="es-ES" sz="1600" dirty="0" smtClean="0">
                <a:effectLst/>
                <a:latin typeface="Arial" charset="0"/>
                <a:sym typeface="Wingdings" pitchFamily="2" charset="2"/>
              </a:rPr>
              <a:t> aprox. triángulos</a:t>
            </a:r>
            <a:endParaRPr lang="es-ES" sz="1600" dirty="0">
              <a:effectLst/>
              <a:latin typeface="Arial" charset="0"/>
            </a:endParaRPr>
          </a:p>
        </p:txBody>
      </p:sp>
      <p:sp>
        <p:nvSpPr>
          <p:cNvPr id="22" name="Text Box 14"/>
          <p:cNvSpPr txBox="1">
            <a:spLocks noChangeArrowheads="1"/>
          </p:cNvSpPr>
          <p:nvPr/>
        </p:nvSpPr>
        <p:spPr bwMode="auto">
          <a:xfrm>
            <a:off x="928662" y="2071678"/>
            <a:ext cx="35004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effectLst/>
                <a:latin typeface="Arial" charset="0"/>
              </a:rPr>
              <a:t>- </a:t>
            </a:r>
            <a:r>
              <a:rPr lang="es-ES" sz="1600" dirty="0" smtClean="0">
                <a:effectLst/>
                <a:latin typeface="Arial" charset="0"/>
              </a:rPr>
              <a:t>En gran número </a:t>
            </a:r>
            <a:r>
              <a:rPr lang="es-ES" sz="1600" dirty="0" smtClean="0">
                <a:effectLst/>
                <a:latin typeface="Arial" charset="0"/>
              </a:rPr>
              <a:t>en la escena</a:t>
            </a:r>
            <a:endParaRPr lang="es-ES" sz="1600" dirty="0">
              <a:effectLst/>
              <a:latin typeface="Arial" charset="0"/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112A2-4364-4341-AD5C-73B6769FC2B0}" type="slidenum">
              <a:rPr lang="es-ES" smtClean="0"/>
              <a:pPr/>
              <a:t>18</a:t>
            </a:fld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42852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>ETSIT virtual </a:t>
            </a:r>
            <a:b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</a:br>
            <a:endParaRPr lang="es-ES" sz="6700" dirty="0">
              <a:solidFill>
                <a:schemeClr val="tx1"/>
              </a:solidFill>
              <a:latin typeface="Times" pitchFamily="18" charset="0"/>
              <a:cs typeface="Tahoma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714348" y="857232"/>
            <a:ext cx="742955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31"/>
          <p:cNvSpPr>
            <a:spLocks noChangeArrowheads="1"/>
          </p:cNvSpPr>
          <p:nvPr/>
        </p:nvSpPr>
        <p:spPr bwMode="auto">
          <a:xfrm>
            <a:off x="571472" y="1071546"/>
            <a:ext cx="22990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>
                <a:srgbClr val="FFFF99"/>
              </a:buClr>
              <a:buFont typeface="Wingdings" pitchFamily="2" charset="2"/>
              <a:buChar char="q"/>
            </a:pPr>
            <a:r>
              <a:rPr lang="es-ES_tradnl" sz="18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18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Bloques básicos</a:t>
            </a:r>
            <a:endParaRPr lang="es-ES" sz="18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pic>
        <p:nvPicPr>
          <p:cNvPr id="9" name="14 Imagen" descr="total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1285852" y="1500174"/>
            <a:ext cx="6643734" cy="3857652"/>
          </a:xfrm>
          <a:prstGeom prst="rect">
            <a:avLst/>
          </a:prstGeom>
        </p:spPr>
      </p:pic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112A2-4364-4341-AD5C-73B6769FC2B0}" type="slidenum">
              <a:rPr lang="es-ES" smtClean="0"/>
              <a:pPr/>
              <a:t>19</a:t>
            </a:fld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42852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>ETSIT virtual </a:t>
            </a:r>
            <a:b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</a:br>
            <a:endParaRPr lang="es-ES" sz="6700" dirty="0">
              <a:solidFill>
                <a:schemeClr val="tx1"/>
              </a:solidFill>
              <a:latin typeface="Times" pitchFamily="18" charset="0"/>
              <a:cs typeface="Tahoma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714348" y="857232"/>
            <a:ext cx="742955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31"/>
          <p:cNvSpPr>
            <a:spLocks noChangeArrowheads="1"/>
          </p:cNvSpPr>
          <p:nvPr/>
        </p:nvSpPr>
        <p:spPr bwMode="auto">
          <a:xfrm>
            <a:off x="571472" y="1071546"/>
            <a:ext cx="28648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>
                <a:srgbClr val="FFFF99"/>
              </a:buClr>
              <a:buFont typeface="Wingdings" pitchFamily="2" charset="2"/>
              <a:buChar char="q"/>
            </a:pPr>
            <a:r>
              <a:rPr lang="es-ES_tradnl" sz="18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18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Modelado de detalle</a:t>
            </a:r>
            <a:endParaRPr lang="es-ES" sz="18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pic>
        <p:nvPicPr>
          <p:cNvPr id="11" name="25 Imagen" descr="escaleras4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428596" y="1571612"/>
            <a:ext cx="2757170" cy="15001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16 CuadroTexto"/>
          <p:cNvSpPr txBox="1"/>
          <p:nvPr/>
        </p:nvSpPr>
        <p:spPr>
          <a:xfrm>
            <a:off x="785786" y="3143248"/>
            <a:ext cx="1928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 smtClean="0">
                <a:solidFill>
                  <a:schemeClr val="tx1"/>
                </a:solidFill>
              </a:rPr>
              <a:t>       Módulo de Aulas</a:t>
            </a:r>
          </a:p>
        </p:txBody>
      </p:sp>
      <p:grpSp>
        <p:nvGrpSpPr>
          <p:cNvPr id="23" name="22 Grupo"/>
          <p:cNvGrpSpPr/>
          <p:nvPr/>
        </p:nvGrpSpPr>
        <p:grpSpPr>
          <a:xfrm>
            <a:off x="3357554" y="1571612"/>
            <a:ext cx="2433805" cy="1833246"/>
            <a:chOff x="3357554" y="1571612"/>
            <a:chExt cx="2433805" cy="1833246"/>
          </a:xfrm>
        </p:grpSpPr>
        <p:pic>
          <p:nvPicPr>
            <p:cNvPr id="15" name="4 Imagen" descr="escaleras2.PNG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3357554" y="1571612"/>
              <a:ext cx="2433805" cy="151447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8" name="17 CuadroTexto"/>
            <p:cNvSpPr txBox="1"/>
            <p:nvPr/>
          </p:nvSpPr>
          <p:spPr>
            <a:xfrm>
              <a:off x="3571868" y="3143248"/>
              <a:ext cx="20717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 b="1" dirty="0" smtClean="0">
                  <a:solidFill>
                    <a:schemeClr val="tx1"/>
                  </a:solidFill>
                </a:rPr>
                <a:t>       Escaleras bajada patio</a:t>
              </a:r>
            </a:p>
          </p:txBody>
        </p:sp>
      </p:grpSp>
      <p:grpSp>
        <p:nvGrpSpPr>
          <p:cNvPr id="24" name="23 Grupo"/>
          <p:cNvGrpSpPr/>
          <p:nvPr/>
        </p:nvGrpSpPr>
        <p:grpSpPr>
          <a:xfrm>
            <a:off x="6072198" y="1571612"/>
            <a:ext cx="2867264" cy="1833246"/>
            <a:chOff x="6072198" y="1571612"/>
            <a:chExt cx="2867264" cy="1833246"/>
          </a:xfrm>
        </p:grpSpPr>
        <p:pic>
          <p:nvPicPr>
            <p:cNvPr id="12" name="28 Imagen" descr="salon2.PNG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6072198" y="1571612"/>
              <a:ext cx="2867264" cy="150019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9" name="18 CuadroTexto"/>
            <p:cNvSpPr txBox="1"/>
            <p:nvPr/>
          </p:nvSpPr>
          <p:spPr>
            <a:xfrm>
              <a:off x="6572264" y="3143248"/>
              <a:ext cx="20717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 b="1" dirty="0" smtClean="0">
                  <a:solidFill>
                    <a:schemeClr val="tx1"/>
                  </a:solidFill>
                </a:rPr>
                <a:t>     Salón de actos</a:t>
              </a:r>
            </a:p>
          </p:txBody>
        </p:sp>
      </p:grpSp>
      <p:grpSp>
        <p:nvGrpSpPr>
          <p:cNvPr id="25" name="24 Grupo"/>
          <p:cNvGrpSpPr/>
          <p:nvPr/>
        </p:nvGrpSpPr>
        <p:grpSpPr>
          <a:xfrm>
            <a:off x="285720" y="3857628"/>
            <a:ext cx="2857520" cy="1476056"/>
            <a:chOff x="285720" y="3857628"/>
            <a:chExt cx="2857520" cy="1476056"/>
          </a:xfrm>
        </p:grpSpPr>
        <p:pic>
          <p:nvPicPr>
            <p:cNvPr id="13" name="31 Imagen" descr="pasillo2.PNG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285720" y="3857628"/>
              <a:ext cx="2857520" cy="114300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20" name="19 CuadroTexto"/>
            <p:cNvSpPr txBox="1"/>
            <p:nvPr/>
          </p:nvSpPr>
          <p:spPr>
            <a:xfrm>
              <a:off x="642910" y="5072074"/>
              <a:ext cx="20717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 b="1" dirty="0" smtClean="0">
                  <a:solidFill>
                    <a:schemeClr val="tx1"/>
                  </a:solidFill>
                </a:rPr>
                <a:t>       Pasillos interiores</a:t>
              </a:r>
            </a:p>
          </p:txBody>
        </p:sp>
      </p:grpSp>
      <p:grpSp>
        <p:nvGrpSpPr>
          <p:cNvPr id="26" name="25 Grupo"/>
          <p:cNvGrpSpPr/>
          <p:nvPr/>
        </p:nvGrpSpPr>
        <p:grpSpPr>
          <a:xfrm>
            <a:off x="3286116" y="3714752"/>
            <a:ext cx="3071834" cy="1690370"/>
            <a:chOff x="3286116" y="3714752"/>
            <a:chExt cx="3071834" cy="1690370"/>
          </a:xfrm>
        </p:grpSpPr>
        <p:pic>
          <p:nvPicPr>
            <p:cNvPr id="14" name="3 Imagen" descr="4.PNG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3286116" y="3714752"/>
              <a:ext cx="3071834" cy="135732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21" name="20 CuadroTexto"/>
            <p:cNvSpPr txBox="1"/>
            <p:nvPr/>
          </p:nvSpPr>
          <p:spPr>
            <a:xfrm>
              <a:off x="3714744" y="5143512"/>
              <a:ext cx="20717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 b="1" dirty="0" smtClean="0">
                  <a:solidFill>
                    <a:schemeClr val="tx1"/>
                  </a:solidFill>
                </a:rPr>
                <a:t>       Biblioteca y cafetería</a:t>
              </a:r>
            </a:p>
          </p:txBody>
        </p:sp>
      </p:grpSp>
      <p:grpSp>
        <p:nvGrpSpPr>
          <p:cNvPr id="27" name="26 Grupo"/>
          <p:cNvGrpSpPr/>
          <p:nvPr/>
        </p:nvGrpSpPr>
        <p:grpSpPr>
          <a:xfrm>
            <a:off x="6500826" y="3643314"/>
            <a:ext cx="2500330" cy="1761808"/>
            <a:chOff x="6500826" y="3643314"/>
            <a:chExt cx="2500330" cy="1761808"/>
          </a:xfrm>
        </p:grpSpPr>
        <p:pic>
          <p:nvPicPr>
            <p:cNvPr id="16" name="31 Imagen" descr="2.PNG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00826" y="3643314"/>
              <a:ext cx="2428892" cy="1428760"/>
            </a:xfrm>
            <a:prstGeom prst="rect">
              <a:avLst/>
            </a:prstGeom>
          </p:spPr>
        </p:pic>
        <p:sp>
          <p:nvSpPr>
            <p:cNvPr id="22" name="21 CuadroTexto"/>
            <p:cNvSpPr txBox="1"/>
            <p:nvPr/>
          </p:nvSpPr>
          <p:spPr>
            <a:xfrm>
              <a:off x="6929454" y="5143512"/>
              <a:ext cx="20717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 b="1" dirty="0" smtClean="0">
                  <a:solidFill>
                    <a:schemeClr val="tx1"/>
                  </a:solidFill>
                </a:rPr>
                <a:t>       Columnas </a:t>
              </a:r>
            </a:p>
          </p:txBody>
        </p:sp>
      </p:grp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contenido"/>
          <p:cNvSpPr>
            <a:spLocks noGrp="1"/>
          </p:cNvSpPr>
          <p:nvPr>
            <p:ph/>
          </p:nvPr>
        </p:nvSpPr>
        <p:spPr>
          <a:xfrm>
            <a:off x="500034" y="357166"/>
            <a:ext cx="8229600" cy="5214974"/>
          </a:xfrm>
          <a:ln>
            <a:noFill/>
          </a:ln>
        </p:spPr>
        <p:txBody>
          <a:bodyPr/>
          <a:lstStyle/>
          <a:p>
            <a:endParaRPr lang="es-ES" dirty="0" smtClean="0"/>
          </a:p>
          <a:p>
            <a:pPr>
              <a:buFont typeface="Wingdings" pitchFamily="2" charset="2"/>
              <a:buChar char="q"/>
            </a:pPr>
            <a:endParaRPr lang="es-ES" b="1" dirty="0" smtClean="0">
              <a:solidFill>
                <a:srgbClr val="FFFF00"/>
              </a:solidFill>
            </a:endParaRP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112A2-4364-4341-AD5C-73B6769FC2B0}" type="slidenum">
              <a:rPr lang="es-ES" smtClean="0"/>
              <a:pPr/>
              <a:t>2</a:t>
            </a:fld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42852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>Índice</a:t>
            </a:r>
            <a:b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</a:br>
            <a:endParaRPr lang="es-ES" sz="6700" dirty="0">
              <a:solidFill>
                <a:schemeClr val="tx1"/>
              </a:solidFill>
              <a:latin typeface="Times" pitchFamily="18" charset="0"/>
              <a:cs typeface="Tahoma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714348" y="857232"/>
            <a:ext cx="742955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2285984" y="1142984"/>
            <a:ext cx="2143140" cy="5334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2000232" y="1071546"/>
            <a:ext cx="430848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Clr>
                <a:srgbClr val="749BC2"/>
              </a:buClr>
              <a:buFont typeface="Wingdings" pitchFamily="2" charset="2"/>
              <a:buNone/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  <a:sym typeface="Wingdings" pitchFamily="2" charset="2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  <a:sym typeface="Wingdings" pitchFamily="2" charset="2"/>
              </a:rPr>
              <a:t>Sistema BCI</a:t>
            </a:r>
            <a:endParaRPr lang="es-ES_tradnl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2000232" y="1643050"/>
            <a:ext cx="5878534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Clr>
                <a:srgbClr val="749BC2"/>
              </a:buClr>
              <a:buFont typeface="Wingdings" pitchFamily="2" charset="2"/>
              <a:buNone/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  <a:sym typeface="Wingdings" pitchFamily="2" charset="2"/>
              </a:rPr>
              <a:t></a:t>
            </a:r>
            <a:r>
              <a:rPr lang="es-ES_tradnl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Realidad Virtual y VRML</a:t>
            </a:r>
            <a:endParaRPr lang="es-ES_tradnl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  <a:p>
            <a:pPr>
              <a:spcBef>
                <a:spcPct val="0"/>
              </a:spcBef>
            </a:pPr>
            <a:endParaRPr lang="es-ES" sz="200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charset="0"/>
            </a:endParaRPr>
          </a:p>
        </p:txBody>
      </p:sp>
      <p:sp>
        <p:nvSpPr>
          <p:cNvPr id="18" name="Text Box 15"/>
          <p:cNvSpPr txBox="1">
            <a:spLocks noChangeArrowheads="1"/>
          </p:cNvSpPr>
          <p:nvPr/>
        </p:nvSpPr>
        <p:spPr bwMode="auto">
          <a:xfrm>
            <a:off x="2000232" y="2214555"/>
            <a:ext cx="5929354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Clr>
                <a:srgbClr val="749BC2"/>
              </a:buClr>
              <a:buFont typeface="Wingdings" pitchFamily="2" charset="2"/>
              <a:buNone/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Objetivos</a:t>
            </a:r>
            <a:endParaRPr lang="es-ES_tradnl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  <a:p>
            <a:pPr>
              <a:spcBef>
                <a:spcPct val="0"/>
              </a:spcBef>
            </a:pPr>
            <a:endParaRPr lang="es-ES" sz="200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charset="0"/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2000232" y="2857496"/>
            <a:ext cx="602299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Herramientas utilizadas</a:t>
            </a:r>
            <a:endParaRPr lang="es-ES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2000232" y="3429000"/>
            <a:ext cx="595155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Modelado de los mundos</a:t>
            </a:r>
            <a:endParaRPr lang="es-ES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21" name="Text Box 17"/>
          <p:cNvSpPr txBox="1">
            <a:spLocks noChangeArrowheads="1"/>
          </p:cNvSpPr>
          <p:nvPr/>
        </p:nvSpPr>
        <p:spPr bwMode="auto">
          <a:xfrm>
            <a:off x="2000232" y="4000504"/>
            <a:ext cx="595155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Integración y </a:t>
            </a:r>
            <a:r>
              <a:rPr lang="es-ES_tradnl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p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ruebas </a:t>
            </a:r>
            <a:endParaRPr lang="es-ES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22" name="Text Box 17"/>
          <p:cNvSpPr txBox="1">
            <a:spLocks noChangeArrowheads="1"/>
          </p:cNvSpPr>
          <p:nvPr/>
        </p:nvSpPr>
        <p:spPr bwMode="auto">
          <a:xfrm>
            <a:off x="2000232" y="4500570"/>
            <a:ext cx="595155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Conclusiones y líneas futuras </a:t>
            </a:r>
            <a:endParaRPr lang="es-ES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12 Imagen" descr="C:\pfc27\Imagnes Etsit\texturas\tablon2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57356" y="3143248"/>
            <a:ext cx="1714512" cy="98063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9" name="40 Imagen" descr="rejilla.JPG"/>
          <p:cNvPicPr/>
          <p:nvPr/>
        </p:nvPicPr>
        <p:blipFill>
          <a:blip r:embed="rId4"/>
          <a:stretch>
            <a:fillRect/>
          </a:stretch>
        </p:blipFill>
        <p:spPr>
          <a:xfrm>
            <a:off x="2857488" y="1428736"/>
            <a:ext cx="1250633" cy="9620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112A2-4364-4341-AD5C-73B6769FC2B0}" type="slidenum">
              <a:rPr lang="es-ES" smtClean="0"/>
              <a:pPr/>
              <a:t>20</a:t>
            </a:fld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42852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>ETSIT virtual </a:t>
            </a:r>
            <a:b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</a:br>
            <a:endParaRPr lang="es-ES" sz="6700" dirty="0">
              <a:solidFill>
                <a:schemeClr val="tx1"/>
              </a:solidFill>
              <a:latin typeface="Times" pitchFamily="18" charset="0"/>
              <a:cs typeface="Tahoma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714348" y="857232"/>
            <a:ext cx="742955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31"/>
          <p:cNvSpPr>
            <a:spLocks noChangeArrowheads="1"/>
          </p:cNvSpPr>
          <p:nvPr/>
        </p:nvSpPr>
        <p:spPr bwMode="auto">
          <a:xfrm>
            <a:off x="571472" y="1071546"/>
            <a:ext cx="20281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>
                <a:srgbClr val="FFFF99"/>
              </a:buClr>
              <a:buFont typeface="Wingdings" pitchFamily="2" charset="2"/>
              <a:buChar char="q"/>
            </a:pPr>
            <a:r>
              <a:rPr lang="es-ES_tradnl" sz="18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1800" b="1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Texturización</a:t>
            </a:r>
            <a:endParaRPr lang="es-ES" sz="18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pic>
        <p:nvPicPr>
          <p:cNvPr id="6" name="39 Imagen" descr="2a.JPG"/>
          <p:cNvPicPr/>
          <p:nvPr/>
        </p:nvPicPr>
        <p:blipFill>
          <a:blip r:embed="rId5"/>
          <a:stretch>
            <a:fillRect/>
          </a:stretch>
        </p:blipFill>
        <p:spPr>
          <a:xfrm>
            <a:off x="1785918" y="1571612"/>
            <a:ext cx="1375410" cy="10315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32 Imagen" descr="1a.JPG"/>
          <p:cNvPicPr/>
          <p:nvPr/>
        </p:nvPicPr>
        <p:blipFill>
          <a:blip r:embed="rId6"/>
          <a:stretch>
            <a:fillRect/>
          </a:stretch>
        </p:blipFill>
        <p:spPr>
          <a:xfrm>
            <a:off x="571472" y="1714488"/>
            <a:ext cx="1374775" cy="10310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81 Imagen" descr="cafe3.jpg"/>
          <p:cNvPicPr/>
          <p:nvPr/>
        </p:nvPicPr>
        <p:blipFill>
          <a:blip r:embed="rId7"/>
          <a:stretch>
            <a:fillRect/>
          </a:stretch>
        </p:blipFill>
        <p:spPr>
          <a:xfrm>
            <a:off x="571472" y="4429132"/>
            <a:ext cx="3990975" cy="8780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58 Imagen" descr="pasillo3.jpg"/>
          <p:cNvPicPr/>
          <p:nvPr/>
        </p:nvPicPr>
        <p:blipFill>
          <a:blip r:embed="rId8"/>
          <a:stretch>
            <a:fillRect/>
          </a:stretch>
        </p:blipFill>
        <p:spPr>
          <a:xfrm>
            <a:off x="2857488" y="3571876"/>
            <a:ext cx="1657350" cy="94577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69 Imagen" descr="salonactos2.JPG"/>
          <p:cNvPicPr/>
          <p:nvPr/>
        </p:nvPicPr>
        <p:blipFill>
          <a:blip r:embed="rId9"/>
          <a:stretch>
            <a:fillRect/>
          </a:stretch>
        </p:blipFill>
        <p:spPr>
          <a:xfrm>
            <a:off x="571472" y="3571876"/>
            <a:ext cx="2038347" cy="10001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4786314" y="1142984"/>
            <a:ext cx="35004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effectLst/>
                <a:latin typeface="Arial" charset="0"/>
              </a:rPr>
              <a:t>PROCESO</a:t>
            </a:r>
            <a:endParaRPr lang="es-ES" sz="1600" dirty="0">
              <a:effectLst/>
              <a:latin typeface="Arial" charset="0"/>
            </a:endParaRPr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5143504" y="1428736"/>
            <a:ext cx="35004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effectLst/>
                <a:latin typeface="Arial" charset="0"/>
              </a:rPr>
              <a:t>- Realización de fotografías</a:t>
            </a:r>
            <a:endParaRPr lang="es-ES" sz="1600" dirty="0">
              <a:effectLst/>
              <a:latin typeface="Arial" charset="0"/>
            </a:endParaRP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5143504" y="1714488"/>
            <a:ext cx="35004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effectLst/>
                <a:latin typeface="Arial" charset="0"/>
              </a:rPr>
              <a:t>- Obtención de texturas</a:t>
            </a:r>
            <a:endParaRPr lang="es-ES" sz="1600" dirty="0">
              <a:effectLst/>
              <a:latin typeface="Arial" charset="0"/>
            </a:endParaRPr>
          </a:p>
        </p:txBody>
      </p:sp>
      <p:sp>
        <p:nvSpPr>
          <p:cNvPr id="18" name="Text Box 14"/>
          <p:cNvSpPr txBox="1">
            <a:spLocks noChangeArrowheads="1"/>
          </p:cNvSpPr>
          <p:nvPr/>
        </p:nvSpPr>
        <p:spPr bwMode="auto">
          <a:xfrm>
            <a:off x="5143504" y="2000240"/>
            <a:ext cx="35004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effectLst/>
                <a:latin typeface="Arial" charset="0"/>
              </a:rPr>
              <a:t>- Almacenamiento (JGP)</a:t>
            </a:r>
            <a:endParaRPr lang="es-ES" sz="1600" dirty="0">
              <a:effectLst/>
              <a:latin typeface="Arial" charset="0"/>
            </a:endParaRPr>
          </a:p>
        </p:txBody>
      </p:sp>
      <p:sp>
        <p:nvSpPr>
          <p:cNvPr id="19" name="Text Box 14"/>
          <p:cNvSpPr txBox="1">
            <a:spLocks noChangeArrowheads="1"/>
          </p:cNvSpPr>
          <p:nvPr/>
        </p:nvSpPr>
        <p:spPr bwMode="auto">
          <a:xfrm>
            <a:off x="5143504" y="2285992"/>
            <a:ext cx="40004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effectLst/>
                <a:latin typeface="Arial" charset="0"/>
              </a:rPr>
              <a:t>- Mapeo de texturas en las geometrías</a:t>
            </a:r>
            <a:endParaRPr lang="es-ES" sz="1600" dirty="0">
              <a:effectLst/>
              <a:latin typeface="Arial" charset="0"/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1643042" y="2714620"/>
            <a:ext cx="23574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 smtClean="0">
                <a:solidFill>
                  <a:schemeClr val="tx1"/>
                </a:solidFill>
              </a:rPr>
              <a:t>       </a:t>
            </a:r>
            <a:r>
              <a:rPr lang="es-ES" sz="1100" b="1" dirty="0" smtClean="0">
                <a:solidFill>
                  <a:schemeClr val="tx1"/>
                </a:solidFill>
              </a:rPr>
              <a:t>Texturas para estructura</a:t>
            </a:r>
            <a:endParaRPr lang="es-ES" sz="1100" b="1" dirty="0" smtClean="0">
              <a:solidFill>
                <a:schemeClr val="tx1"/>
              </a:solidFill>
            </a:endParaRPr>
          </a:p>
        </p:txBody>
      </p:sp>
      <p:sp>
        <p:nvSpPr>
          <p:cNvPr id="21" name="20 CuadroTexto"/>
          <p:cNvSpPr txBox="1"/>
          <p:nvPr/>
        </p:nvSpPr>
        <p:spPr>
          <a:xfrm>
            <a:off x="785786" y="5286388"/>
            <a:ext cx="36433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 smtClean="0">
                <a:solidFill>
                  <a:schemeClr val="tx1"/>
                </a:solidFill>
              </a:rPr>
              <a:t>       </a:t>
            </a:r>
            <a:r>
              <a:rPr lang="es-ES" sz="1100" b="1" dirty="0" smtClean="0">
                <a:solidFill>
                  <a:schemeClr val="tx1"/>
                </a:solidFill>
              </a:rPr>
              <a:t>Texturas para puertas , ventanas y decoración</a:t>
            </a:r>
            <a:endParaRPr lang="es-ES" sz="1100" b="1" dirty="0" smtClean="0">
              <a:solidFill>
                <a:schemeClr val="tx1"/>
              </a:solidFill>
            </a:endParaRPr>
          </a:p>
        </p:txBody>
      </p:sp>
      <p:grpSp>
        <p:nvGrpSpPr>
          <p:cNvPr id="24" name="23 Grupo"/>
          <p:cNvGrpSpPr/>
          <p:nvPr/>
        </p:nvGrpSpPr>
        <p:grpSpPr>
          <a:xfrm>
            <a:off x="5214942" y="3071810"/>
            <a:ext cx="3500462" cy="2357454"/>
            <a:chOff x="5214942" y="3071810"/>
            <a:chExt cx="3500462" cy="2357454"/>
          </a:xfrm>
        </p:grpSpPr>
        <p:pic>
          <p:nvPicPr>
            <p:cNvPr id="22" name="21 Imagen" descr="C:\pfc27\Imagnes Etsit\texturas\cccccc\pasillo5.JPG"/>
            <p:cNvPicPr/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5214942" y="3429000"/>
              <a:ext cx="3500462" cy="2000264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</p:spPr>
        </p:pic>
        <p:sp>
          <p:nvSpPr>
            <p:cNvPr id="23" name="22 Rectángulo"/>
            <p:cNvSpPr/>
            <p:nvPr/>
          </p:nvSpPr>
          <p:spPr>
            <a:xfrm>
              <a:off x="6000760" y="3071810"/>
              <a:ext cx="2021707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s-ES" sz="2000" b="1" cap="none" spc="0" dirty="0" smtClean="0">
                  <a:ln w="1905"/>
                  <a:gradFill>
                    <a:gsLst>
                      <a:gs pos="0">
                        <a:schemeClr val="accent6">
                          <a:shade val="20000"/>
                          <a:satMod val="200000"/>
                        </a:schemeClr>
                      </a:gs>
                      <a:gs pos="78000">
                        <a:schemeClr val="accent6">
                          <a:tint val="90000"/>
                          <a:shade val="89000"/>
                          <a:satMod val="220000"/>
                        </a:schemeClr>
                      </a:gs>
                      <a:gs pos="100000">
                        <a:schemeClr val="accent6">
                          <a:tint val="12000"/>
                          <a:satMod val="255000"/>
                        </a:schemeClr>
                      </a:gs>
                    </a:gsLst>
                    <a:lin ang="5400000"/>
                  </a:gra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</a:rPr>
                <a:t>Resultado final</a:t>
              </a:r>
              <a:endParaRPr lang="es-ES" sz="2000" b="1" cap="none" spc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endParaRPr>
            </a:p>
          </p:txBody>
        </p:sp>
      </p:grp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contenido"/>
          <p:cNvSpPr>
            <a:spLocks noGrp="1"/>
          </p:cNvSpPr>
          <p:nvPr>
            <p:ph/>
          </p:nvPr>
        </p:nvSpPr>
        <p:spPr>
          <a:xfrm>
            <a:off x="500034" y="357166"/>
            <a:ext cx="8229600" cy="5214974"/>
          </a:xfrm>
          <a:ln>
            <a:noFill/>
          </a:ln>
        </p:spPr>
        <p:txBody>
          <a:bodyPr/>
          <a:lstStyle/>
          <a:p>
            <a:endParaRPr lang="es-ES" dirty="0" smtClean="0"/>
          </a:p>
          <a:p>
            <a:pPr>
              <a:buFont typeface="Wingdings" pitchFamily="2" charset="2"/>
              <a:buChar char="q"/>
            </a:pPr>
            <a:endParaRPr lang="es-ES" b="1" dirty="0" smtClean="0">
              <a:solidFill>
                <a:srgbClr val="FFFF00"/>
              </a:solidFill>
            </a:endParaRP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112A2-4364-4341-AD5C-73B6769FC2B0}" type="slidenum">
              <a:rPr lang="es-ES" smtClean="0"/>
              <a:pPr/>
              <a:t>21</a:t>
            </a:fld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42852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>Simulador de vuelo</a:t>
            </a:r>
            <a:b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</a:br>
            <a:endParaRPr lang="es-ES" sz="6700" dirty="0">
              <a:solidFill>
                <a:schemeClr val="tx1"/>
              </a:solidFill>
              <a:latin typeface="Times" pitchFamily="18" charset="0"/>
              <a:cs typeface="Tahoma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714348" y="857232"/>
            <a:ext cx="742955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131"/>
          <p:cNvSpPr>
            <a:spLocks noChangeArrowheads="1"/>
          </p:cNvSpPr>
          <p:nvPr/>
        </p:nvSpPr>
        <p:spPr bwMode="auto">
          <a:xfrm>
            <a:off x="571472" y="1071546"/>
            <a:ext cx="426751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>
                <a:srgbClr val="FFFF99"/>
              </a:buClr>
              <a:buFont typeface="Wingdings" pitchFamily="2" charset="2"/>
              <a:buChar char="q"/>
            </a:pPr>
            <a:r>
              <a:rPr lang="es-ES_tradnl" sz="18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18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Cambio de perspectiva de diseño</a:t>
            </a:r>
            <a:endParaRPr lang="es-ES" sz="18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7" name="Text Box 14"/>
          <p:cNvSpPr txBox="1">
            <a:spLocks noChangeArrowheads="1"/>
          </p:cNvSpPr>
          <p:nvPr/>
        </p:nvSpPr>
        <p:spPr bwMode="auto">
          <a:xfrm>
            <a:off x="1285852" y="1500174"/>
            <a:ext cx="35004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effectLst/>
                <a:latin typeface="Arial" charset="0"/>
              </a:rPr>
              <a:t>- </a:t>
            </a:r>
            <a:r>
              <a:rPr lang="es-ES" sz="1600" dirty="0" smtClean="0">
                <a:effectLst/>
                <a:latin typeface="Arial" charset="0"/>
              </a:rPr>
              <a:t>Pocos </a:t>
            </a:r>
            <a:r>
              <a:rPr lang="es-ES" sz="1600" dirty="0" smtClean="0">
                <a:effectLst/>
                <a:latin typeface="Arial" charset="0"/>
              </a:rPr>
              <a:t>elementos en la escena</a:t>
            </a:r>
            <a:endParaRPr lang="es-ES" sz="1600" dirty="0">
              <a:effectLst/>
              <a:latin typeface="Arial" charset="0"/>
            </a:endParaRPr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1285852" y="1857364"/>
            <a:ext cx="414340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effectLst/>
                <a:latin typeface="Arial" charset="0"/>
              </a:rPr>
              <a:t>- Una textura</a:t>
            </a:r>
            <a:endParaRPr lang="es-ES" sz="1600" dirty="0">
              <a:effectLst/>
              <a:latin typeface="Arial" charset="0"/>
            </a:endParaRPr>
          </a:p>
        </p:txBody>
      </p:sp>
      <p:sp>
        <p:nvSpPr>
          <p:cNvPr id="11" name="Text Box 14"/>
          <p:cNvSpPr txBox="1">
            <a:spLocks noChangeArrowheads="1"/>
          </p:cNvSpPr>
          <p:nvPr/>
        </p:nvSpPr>
        <p:spPr bwMode="auto">
          <a:xfrm>
            <a:off x="1285852" y="2214554"/>
            <a:ext cx="414340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effectLst/>
                <a:latin typeface="Arial" charset="0"/>
              </a:rPr>
              <a:t>- Importancia de la ubicación de los objetos</a:t>
            </a:r>
            <a:endParaRPr lang="es-ES" sz="1600" dirty="0">
              <a:effectLst/>
              <a:latin typeface="Arial" charset="0"/>
            </a:endParaRP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1285852" y="2571744"/>
            <a:ext cx="414340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effectLst/>
                <a:latin typeface="Arial" charset="0"/>
              </a:rPr>
              <a:t>- </a:t>
            </a:r>
            <a:r>
              <a:rPr lang="es-ES" sz="1600" dirty="0" smtClean="0">
                <a:effectLst/>
                <a:latin typeface="Arial" charset="0"/>
              </a:rPr>
              <a:t>Sensación de movimiento</a:t>
            </a:r>
            <a:endParaRPr lang="es-ES" sz="1600" dirty="0">
              <a:effectLst/>
              <a:latin typeface="Arial" charset="0"/>
            </a:endParaRPr>
          </a:p>
        </p:txBody>
      </p:sp>
      <p:grpSp>
        <p:nvGrpSpPr>
          <p:cNvPr id="18" name="17 Grupo"/>
          <p:cNvGrpSpPr/>
          <p:nvPr/>
        </p:nvGrpSpPr>
        <p:grpSpPr>
          <a:xfrm>
            <a:off x="500034" y="2928934"/>
            <a:ext cx="4214842" cy="2214578"/>
            <a:chOff x="500034" y="2928934"/>
            <a:chExt cx="4214842" cy="2214578"/>
          </a:xfrm>
        </p:grpSpPr>
        <p:sp>
          <p:nvSpPr>
            <p:cNvPr id="17" name="16 Rectángulo"/>
            <p:cNvSpPr/>
            <p:nvPr/>
          </p:nvSpPr>
          <p:spPr>
            <a:xfrm>
              <a:off x="500034" y="2928934"/>
              <a:ext cx="4214842" cy="1052596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Elementos de la escena</a:t>
              </a:r>
              <a:endParaRPr lang="es-E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  <a:p>
              <a:endParaRPr lang="es-E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12" name="0 Imagen" descr="plano1.PNG"/>
            <p:cNvPicPr/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57224" y="3429000"/>
              <a:ext cx="3214710" cy="1714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14 CuadroTexto"/>
          <p:cNvSpPr txBox="1"/>
          <p:nvPr/>
        </p:nvSpPr>
        <p:spPr>
          <a:xfrm>
            <a:off x="1285852" y="5143512"/>
            <a:ext cx="2071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 smtClean="0">
                <a:solidFill>
                  <a:schemeClr val="tx1"/>
                </a:solidFill>
              </a:rPr>
              <a:t>       </a:t>
            </a:r>
            <a:r>
              <a:rPr lang="es-ES" sz="1200" b="1" dirty="0" smtClean="0">
                <a:solidFill>
                  <a:schemeClr val="tx1"/>
                </a:solidFill>
              </a:rPr>
              <a:t>Plano de vuelo</a:t>
            </a:r>
            <a:endParaRPr lang="es-ES" sz="1200" b="1" dirty="0" smtClean="0">
              <a:solidFill>
                <a:schemeClr val="tx1"/>
              </a:solidFill>
            </a:endParaRPr>
          </a:p>
        </p:txBody>
      </p:sp>
      <p:grpSp>
        <p:nvGrpSpPr>
          <p:cNvPr id="20" name="19 Grupo"/>
          <p:cNvGrpSpPr/>
          <p:nvPr/>
        </p:nvGrpSpPr>
        <p:grpSpPr>
          <a:xfrm>
            <a:off x="5214942" y="3286124"/>
            <a:ext cx="3119430" cy="2062949"/>
            <a:chOff x="5214942" y="3286124"/>
            <a:chExt cx="3119430" cy="2062949"/>
          </a:xfrm>
        </p:grpSpPr>
        <p:pic>
          <p:nvPicPr>
            <p:cNvPr id="13" name="4 Imagen" descr="Sin título-1.png"/>
            <p:cNvPicPr/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214942" y="3286124"/>
              <a:ext cx="3119430" cy="1790696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</p:spPr>
        </p:pic>
        <p:sp>
          <p:nvSpPr>
            <p:cNvPr id="16" name="15 CuadroTexto"/>
            <p:cNvSpPr txBox="1"/>
            <p:nvPr/>
          </p:nvSpPr>
          <p:spPr>
            <a:xfrm>
              <a:off x="6143636" y="5072074"/>
              <a:ext cx="20717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 b="1" dirty="0" smtClean="0">
                  <a:solidFill>
                    <a:schemeClr val="tx1"/>
                  </a:solidFill>
                </a:rPr>
                <a:t>       </a:t>
              </a:r>
              <a:r>
                <a:rPr lang="es-ES" sz="1200" b="1" dirty="0" smtClean="0">
                  <a:solidFill>
                    <a:schemeClr val="tx1"/>
                  </a:solidFill>
                </a:rPr>
                <a:t>Avión</a:t>
              </a:r>
              <a:endParaRPr lang="es-ES" sz="1200" b="1" dirty="0" smtClean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contenido"/>
          <p:cNvSpPr>
            <a:spLocks noGrp="1"/>
          </p:cNvSpPr>
          <p:nvPr>
            <p:ph/>
          </p:nvPr>
        </p:nvSpPr>
        <p:spPr>
          <a:xfrm>
            <a:off x="500034" y="357166"/>
            <a:ext cx="8229600" cy="5214974"/>
          </a:xfrm>
          <a:ln>
            <a:noFill/>
          </a:ln>
        </p:spPr>
        <p:txBody>
          <a:bodyPr/>
          <a:lstStyle/>
          <a:p>
            <a:endParaRPr lang="es-ES" dirty="0" smtClean="0"/>
          </a:p>
          <a:p>
            <a:pPr>
              <a:buFont typeface="Wingdings" pitchFamily="2" charset="2"/>
              <a:buChar char="q"/>
            </a:pPr>
            <a:endParaRPr lang="es-ES" b="1" dirty="0" smtClean="0">
              <a:solidFill>
                <a:srgbClr val="FFFF00"/>
              </a:solidFill>
            </a:endParaRP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112A2-4364-4341-AD5C-73B6769FC2B0}" type="slidenum">
              <a:rPr lang="es-ES" smtClean="0"/>
              <a:pPr/>
              <a:t>22</a:t>
            </a:fld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42852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>Simulador de vuelo</a:t>
            </a:r>
            <a:b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</a:br>
            <a:endParaRPr lang="es-ES" sz="6700" dirty="0">
              <a:solidFill>
                <a:schemeClr val="tx1"/>
              </a:solidFill>
              <a:latin typeface="Times" pitchFamily="18" charset="0"/>
              <a:cs typeface="Tahoma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714348" y="857232"/>
            <a:ext cx="742955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6 Rectángulo"/>
          <p:cNvSpPr/>
          <p:nvPr/>
        </p:nvSpPr>
        <p:spPr>
          <a:xfrm>
            <a:off x="285720" y="1071546"/>
            <a:ext cx="65008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>
                <a:srgbClr val="FFFF99"/>
              </a:buClr>
              <a:buFont typeface="Wingdings" pitchFamily="2" charset="2"/>
              <a:buChar char="q"/>
            </a:pPr>
            <a:r>
              <a:rPr lang="es-ES_tradnl" sz="2400" b="1" dirty="0" smtClean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2400" b="1" dirty="0" smtClean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Material de textura y </a:t>
            </a:r>
            <a:r>
              <a:rPr lang="es-ES_tradnl" sz="2400" b="1" dirty="0" err="1" smtClean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t</a:t>
            </a:r>
            <a:r>
              <a:rPr lang="es-ES_tradnl" sz="2400" b="1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exturización</a:t>
            </a:r>
            <a:endParaRPr lang="es-ES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500034" y="1500174"/>
            <a:ext cx="3143272" cy="10001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s-E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s-E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Creación de la textura</a:t>
            </a:r>
            <a:endParaRPr lang="es-ES" sz="1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endParaRPr lang="es-E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11" name="10 Imagen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1538" y="1857364"/>
            <a:ext cx="2286016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14 CuadroTexto"/>
          <p:cNvSpPr txBox="1"/>
          <p:nvPr/>
        </p:nvSpPr>
        <p:spPr>
          <a:xfrm>
            <a:off x="1285852" y="3286124"/>
            <a:ext cx="2071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 smtClean="0">
                <a:solidFill>
                  <a:schemeClr val="tx1"/>
                </a:solidFill>
              </a:rPr>
              <a:t>       </a:t>
            </a:r>
            <a:r>
              <a:rPr lang="es-ES" sz="1200" b="1" dirty="0" smtClean="0">
                <a:solidFill>
                  <a:schemeClr val="tx1"/>
                </a:solidFill>
              </a:rPr>
              <a:t>Cuadrícula </a:t>
            </a:r>
            <a:endParaRPr lang="es-ES" sz="1200" b="1" dirty="0" smtClean="0">
              <a:solidFill>
                <a:schemeClr val="tx1"/>
              </a:solidFill>
            </a:endParaRPr>
          </a:p>
        </p:txBody>
      </p:sp>
      <p:grpSp>
        <p:nvGrpSpPr>
          <p:cNvPr id="19" name="18 Grupo"/>
          <p:cNvGrpSpPr/>
          <p:nvPr/>
        </p:nvGrpSpPr>
        <p:grpSpPr>
          <a:xfrm>
            <a:off x="3929058" y="1785926"/>
            <a:ext cx="4610092" cy="1705759"/>
            <a:chOff x="3929058" y="1785926"/>
            <a:chExt cx="4610092" cy="1705759"/>
          </a:xfrm>
        </p:grpSpPr>
        <p:pic>
          <p:nvPicPr>
            <p:cNvPr id="1026" name="Picture 2" descr="E:\pfc27\imgenes PFC\Imagenes Avion\texturaMini1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714876" y="1785926"/>
              <a:ext cx="3824274" cy="1500198"/>
            </a:xfrm>
            <a:prstGeom prst="rect">
              <a:avLst/>
            </a:prstGeom>
            <a:noFill/>
          </p:spPr>
        </p:pic>
        <p:sp>
          <p:nvSpPr>
            <p:cNvPr id="14" name="13 CuadroTexto"/>
            <p:cNvSpPr txBox="1"/>
            <p:nvPr/>
          </p:nvSpPr>
          <p:spPr>
            <a:xfrm>
              <a:off x="5214942" y="3214686"/>
              <a:ext cx="31432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 b="1" dirty="0" smtClean="0">
                  <a:solidFill>
                    <a:schemeClr val="tx1"/>
                  </a:solidFill>
                </a:rPr>
                <a:t>       </a:t>
              </a:r>
              <a:r>
                <a:rPr lang="es-ES" sz="1200" b="1" dirty="0" smtClean="0">
                  <a:solidFill>
                    <a:schemeClr val="tx1"/>
                  </a:solidFill>
                </a:rPr>
                <a:t>Textura definitiva (Simétrica)</a:t>
              </a:r>
              <a:endParaRPr lang="es-ES" sz="12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" name="15 Flecha derecha"/>
            <p:cNvSpPr/>
            <p:nvPr/>
          </p:nvSpPr>
          <p:spPr>
            <a:xfrm>
              <a:off x="3929058" y="2071678"/>
              <a:ext cx="428628" cy="785818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20" name="19 Grupo"/>
          <p:cNvGrpSpPr/>
          <p:nvPr/>
        </p:nvGrpSpPr>
        <p:grpSpPr>
          <a:xfrm>
            <a:off x="500034" y="3571876"/>
            <a:ext cx="8501122" cy="1914709"/>
            <a:chOff x="500034" y="3571876"/>
            <a:chExt cx="8501122" cy="1914709"/>
          </a:xfrm>
        </p:grpSpPr>
        <p:sp>
          <p:nvSpPr>
            <p:cNvPr id="17" name="16 Rectángulo"/>
            <p:cNvSpPr/>
            <p:nvPr/>
          </p:nvSpPr>
          <p:spPr>
            <a:xfrm>
              <a:off x="500034" y="3571876"/>
              <a:ext cx="4929222" cy="99104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>
                <a:buFont typeface="Wingdings" pitchFamily="2" charset="2"/>
                <a:buChar char="§"/>
              </a:pPr>
              <a:r>
                <a:rPr lang="es-ES" sz="20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 </a:t>
              </a:r>
              <a:r>
                <a:rPr lang="es-ES" sz="1600" dirty="0" err="1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Texturización</a:t>
              </a:r>
              <a:r>
                <a:rPr lang="es-ES" sz="16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 del plano de vuelo</a:t>
              </a:r>
              <a:endParaRPr lang="es-E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  <a:p>
              <a:endParaRPr lang="es-E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pic>
          <p:nvPicPr>
            <p:cNvPr id="1027" name="Picture 3" descr="E:\pfc27\imgenes PFC\Imagenes Avion\planoTextura3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00100" y="4000504"/>
              <a:ext cx="4911709" cy="1374754"/>
            </a:xfrm>
            <a:prstGeom prst="rect">
              <a:avLst/>
            </a:prstGeom>
            <a:noFill/>
          </p:spPr>
        </p:pic>
        <p:sp>
          <p:nvSpPr>
            <p:cNvPr id="18" name="Text Box 73"/>
            <p:cNvSpPr txBox="1">
              <a:spLocks noChangeArrowheads="1"/>
            </p:cNvSpPr>
            <p:nvPr/>
          </p:nvSpPr>
          <p:spPr bwMode="auto">
            <a:xfrm>
              <a:off x="6357950" y="4286256"/>
              <a:ext cx="2643206" cy="1200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s-ES" sz="1800" dirty="0" smtClean="0">
                  <a:solidFill>
                    <a:srgbClr val="FFFFD5"/>
                  </a:solidFill>
                  <a:effectLst/>
                  <a:latin typeface="Arial" charset="0"/>
                  <a:sym typeface="Wingdings" pitchFamily="2" charset="2"/>
                </a:rPr>
                <a:t>   Modificar “</a:t>
              </a:r>
              <a:r>
                <a:rPr lang="es-ES" sz="1800" dirty="0" err="1" smtClean="0">
                  <a:solidFill>
                    <a:srgbClr val="FFFFD5"/>
                  </a:solidFill>
                  <a:effectLst/>
                  <a:latin typeface="Arial" charset="0"/>
                  <a:sym typeface="Wingdings" pitchFamily="2" charset="2"/>
                </a:rPr>
                <a:t>g</a:t>
              </a:r>
              <a:r>
                <a:rPr lang="es-ES" sz="1800" dirty="0" err="1" smtClean="0">
                  <a:solidFill>
                    <a:srgbClr val="FFFFD5"/>
                  </a:solidFill>
                  <a:effectLst/>
                  <a:latin typeface="Arial" charset="0"/>
                  <a:sym typeface="Wingdings" pitchFamily="2" charset="2"/>
                </a:rPr>
                <a:t>izmo</a:t>
              </a:r>
              <a:r>
                <a:rPr lang="es-ES" sz="1800" dirty="0" smtClean="0">
                  <a:solidFill>
                    <a:srgbClr val="FFFFD5"/>
                  </a:solidFill>
                  <a:effectLst/>
                  <a:latin typeface="Arial" charset="0"/>
                  <a:sym typeface="Wingdings" pitchFamily="2" charset="2"/>
                </a:rPr>
                <a:t>” </a:t>
              </a:r>
            </a:p>
            <a:p>
              <a:pPr>
                <a:spcBef>
                  <a:spcPct val="0"/>
                </a:spcBef>
              </a:pPr>
              <a:r>
                <a:rPr lang="es-ES" sz="1800" dirty="0" smtClean="0">
                  <a:solidFill>
                    <a:srgbClr val="FFFFD5"/>
                  </a:solidFill>
                  <a:effectLst/>
                  <a:latin typeface="Arial" charset="0"/>
                  <a:sym typeface="Wingdings" pitchFamily="2" charset="2"/>
                </a:rPr>
                <a:t>p</a:t>
              </a:r>
              <a:r>
                <a:rPr lang="es-ES" sz="1800" dirty="0" smtClean="0">
                  <a:solidFill>
                    <a:srgbClr val="FFFFD5"/>
                  </a:solidFill>
                  <a:effectLst/>
                  <a:latin typeface="Arial" charset="0"/>
                  <a:sym typeface="Wingdings" pitchFamily="2" charset="2"/>
                </a:rPr>
                <a:t>ara obtener </a:t>
              </a:r>
              <a:r>
                <a:rPr lang="es-ES" sz="1800" dirty="0" err="1" smtClean="0">
                  <a:solidFill>
                    <a:srgbClr val="FFFFD5"/>
                  </a:solidFill>
                  <a:effectLst/>
                  <a:latin typeface="Arial" charset="0"/>
                  <a:sym typeface="Wingdings" pitchFamily="2" charset="2"/>
                </a:rPr>
                <a:t>ciclicidad</a:t>
              </a:r>
              <a:r>
                <a:rPr lang="es-ES" sz="1800" dirty="0" smtClean="0">
                  <a:solidFill>
                    <a:srgbClr val="FFFFD5"/>
                  </a:solidFill>
                  <a:effectLst/>
                  <a:latin typeface="Arial" charset="0"/>
                  <a:sym typeface="Wingdings" pitchFamily="2" charset="2"/>
                </a:rPr>
                <a:t>	</a:t>
              </a:r>
              <a:endParaRPr lang="es-ES" sz="1800" dirty="0" smtClean="0">
                <a:solidFill>
                  <a:srgbClr val="FFFFD5"/>
                </a:solidFill>
                <a:effectLst/>
                <a:latin typeface="Arial" charset="0"/>
              </a:endParaRPr>
            </a:p>
            <a:p>
              <a:pPr>
                <a:spcBef>
                  <a:spcPct val="0"/>
                </a:spcBef>
              </a:pPr>
              <a:r>
                <a:rPr lang="es-ES" sz="1800" dirty="0" smtClean="0">
                  <a:solidFill>
                    <a:srgbClr val="FFFFD5"/>
                  </a:solidFill>
                  <a:effectLst/>
                  <a:latin typeface="Arial" charset="0"/>
                  <a:sym typeface="Wingdings" pitchFamily="2" charset="2"/>
                </a:rPr>
                <a:t> 	</a:t>
              </a:r>
              <a:endParaRPr lang="es-ES" sz="1800" dirty="0">
                <a:solidFill>
                  <a:srgbClr val="FFFFD5"/>
                </a:solidFill>
                <a:effectLst/>
                <a:latin typeface="Arial" charset="0"/>
              </a:endParaRPr>
            </a:p>
          </p:txBody>
        </p:sp>
      </p:grp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contenido"/>
          <p:cNvSpPr>
            <a:spLocks noGrp="1"/>
          </p:cNvSpPr>
          <p:nvPr>
            <p:ph/>
          </p:nvPr>
        </p:nvSpPr>
        <p:spPr>
          <a:xfrm>
            <a:off x="500034" y="357166"/>
            <a:ext cx="8229600" cy="5214974"/>
          </a:xfrm>
          <a:ln>
            <a:noFill/>
          </a:ln>
        </p:spPr>
        <p:txBody>
          <a:bodyPr/>
          <a:lstStyle/>
          <a:p>
            <a:endParaRPr lang="es-ES" dirty="0" smtClean="0"/>
          </a:p>
          <a:p>
            <a:pPr>
              <a:buFont typeface="Wingdings" pitchFamily="2" charset="2"/>
              <a:buChar char="q"/>
            </a:pPr>
            <a:endParaRPr lang="es-ES" b="1" dirty="0" smtClean="0">
              <a:solidFill>
                <a:srgbClr val="FFFF00"/>
              </a:solidFill>
            </a:endParaRP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112A2-4364-4341-AD5C-73B6769FC2B0}" type="slidenum">
              <a:rPr lang="es-ES" smtClean="0"/>
              <a:pPr/>
              <a:t>23</a:t>
            </a:fld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42852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>Simulador de vuelo</a:t>
            </a:r>
            <a:b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</a:br>
            <a:endParaRPr lang="es-ES" sz="6700" dirty="0">
              <a:solidFill>
                <a:schemeClr val="tx1"/>
              </a:solidFill>
              <a:latin typeface="Times" pitchFamily="18" charset="0"/>
              <a:cs typeface="Tahoma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714348" y="857232"/>
            <a:ext cx="742955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5 Rectángulo"/>
          <p:cNvSpPr/>
          <p:nvPr/>
        </p:nvSpPr>
        <p:spPr>
          <a:xfrm>
            <a:off x="285720" y="1071546"/>
            <a:ext cx="65008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>
                <a:srgbClr val="FFFF99"/>
              </a:buClr>
              <a:buFont typeface="Wingdings" pitchFamily="2" charset="2"/>
              <a:buChar char="q"/>
            </a:pPr>
            <a:r>
              <a:rPr lang="es-ES_tradnl" sz="2400" b="1" dirty="0" smtClean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2400" b="1" dirty="0" smtClean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Ubicación de los elementos</a:t>
            </a:r>
            <a:endParaRPr lang="es-ES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pic>
        <p:nvPicPr>
          <p:cNvPr id="2050" name="Picture 2" descr="C:\Users\mjromero\Pictures\Dibujo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1643050"/>
            <a:ext cx="5572164" cy="3658731"/>
          </a:xfrm>
          <a:prstGeom prst="rect">
            <a:avLst/>
          </a:prstGeom>
          <a:noFill/>
        </p:spPr>
      </p:pic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6858016" y="1928802"/>
            <a:ext cx="1785950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s-ES" sz="1800" b="1" dirty="0" smtClean="0">
                <a:solidFill>
                  <a:schemeClr val="tx1"/>
                </a:solidFill>
                <a:effectLst/>
                <a:latin typeface="Arial" charset="0"/>
              </a:rPr>
              <a:t>Punto de vista</a:t>
            </a:r>
            <a:endParaRPr lang="es-ES" sz="1600" b="1" dirty="0"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7215206" y="3000372"/>
            <a:ext cx="1071570" cy="369332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s-ES" sz="1800" b="1" dirty="0" smtClean="0">
                <a:solidFill>
                  <a:schemeClr val="accent6">
                    <a:lumMod val="75000"/>
                  </a:schemeClr>
                </a:solidFill>
                <a:effectLst/>
                <a:latin typeface="Arial" charset="0"/>
              </a:rPr>
              <a:t>PLANO</a:t>
            </a:r>
            <a:endParaRPr lang="es-ES" sz="1600" b="1" dirty="0">
              <a:solidFill>
                <a:schemeClr val="accent6">
                  <a:lumMod val="75000"/>
                </a:schemeClr>
              </a:solidFill>
              <a:effectLst/>
              <a:latin typeface="Times New Roman" charset="0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7215206" y="4071942"/>
            <a:ext cx="1071570" cy="369332"/>
          </a:xfrm>
          <a:prstGeom prst="rect">
            <a:avLst/>
          </a:prstGeom>
          <a:noFill/>
          <a:ln w="9525">
            <a:solidFill>
              <a:schemeClr val="bg2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s-ES" sz="1800" b="1" dirty="0" smtClean="0">
                <a:solidFill>
                  <a:schemeClr val="bg2">
                    <a:lumMod val="50000"/>
                  </a:schemeClr>
                </a:solidFill>
                <a:effectLst/>
                <a:latin typeface="Arial" charset="0"/>
              </a:rPr>
              <a:t>AVIÓN</a:t>
            </a:r>
            <a:endParaRPr lang="es-ES" sz="1600" b="1" dirty="0">
              <a:solidFill>
                <a:schemeClr val="bg2">
                  <a:lumMod val="50000"/>
                </a:schemeClr>
              </a:solidFill>
              <a:effectLst/>
              <a:latin typeface="Times New Roman" charset="0"/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contenido"/>
          <p:cNvSpPr>
            <a:spLocks noGrp="1"/>
          </p:cNvSpPr>
          <p:nvPr>
            <p:ph/>
          </p:nvPr>
        </p:nvSpPr>
        <p:spPr>
          <a:xfrm>
            <a:off x="500034" y="357166"/>
            <a:ext cx="8229600" cy="5214974"/>
          </a:xfrm>
          <a:ln>
            <a:noFill/>
          </a:ln>
        </p:spPr>
        <p:txBody>
          <a:bodyPr/>
          <a:lstStyle/>
          <a:p>
            <a:endParaRPr lang="es-ES" dirty="0" smtClean="0"/>
          </a:p>
          <a:p>
            <a:pPr>
              <a:buFont typeface="Wingdings" pitchFamily="2" charset="2"/>
              <a:buChar char="q"/>
            </a:pPr>
            <a:endParaRPr lang="es-ES" b="1" dirty="0" smtClean="0">
              <a:solidFill>
                <a:srgbClr val="FFFF00"/>
              </a:solidFill>
            </a:endParaRP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112A2-4364-4341-AD5C-73B6769FC2B0}" type="slidenum">
              <a:rPr lang="es-ES" smtClean="0"/>
              <a:pPr/>
              <a:t>24</a:t>
            </a:fld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42852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>Simulador de vuelo</a:t>
            </a:r>
            <a:b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</a:br>
            <a:endParaRPr lang="es-ES" sz="6700" dirty="0">
              <a:solidFill>
                <a:schemeClr val="tx1"/>
              </a:solidFill>
              <a:latin typeface="Times" pitchFamily="18" charset="0"/>
              <a:cs typeface="Tahoma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714348" y="857232"/>
            <a:ext cx="742955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5 Rectángulo"/>
          <p:cNvSpPr/>
          <p:nvPr/>
        </p:nvSpPr>
        <p:spPr>
          <a:xfrm>
            <a:off x="285720" y="1071546"/>
            <a:ext cx="77867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>
                <a:srgbClr val="FFFF99"/>
              </a:buClr>
              <a:buFont typeface="Wingdings" pitchFamily="2" charset="2"/>
              <a:buChar char="q"/>
            </a:pPr>
            <a:r>
              <a:rPr lang="es-ES_tradnl" sz="2400" b="1" dirty="0" smtClean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2400" b="1" dirty="0" smtClean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Ubicación de los elementos </a:t>
            </a:r>
            <a:endParaRPr lang="es-ES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4480" y="1928802"/>
            <a:ext cx="6011664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12 Rectángulo"/>
          <p:cNvSpPr/>
          <p:nvPr/>
        </p:nvSpPr>
        <p:spPr>
          <a:xfrm>
            <a:off x="3500430" y="1571612"/>
            <a:ext cx="238879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Resultado final</a:t>
            </a:r>
            <a:endParaRPr lang="es-ES" sz="2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contenido"/>
          <p:cNvSpPr>
            <a:spLocks noGrp="1"/>
          </p:cNvSpPr>
          <p:nvPr>
            <p:ph/>
          </p:nvPr>
        </p:nvSpPr>
        <p:spPr>
          <a:xfrm>
            <a:off x="500034" y="357166"/>
            <a:ext cx="8229600" cy="5214974"/>
          </a:xfrm>
          <a:ln>
            <a:noFill/>
          </a:ln>
        </p:spPr>
        <p:txBody>
          <a:bodyPr/>
          <a:lstStyle/>
          <a:p>
            <a:endParaRPr lang="es-ES" dirty="0" smtClean="0"/>
          </a:p>
          <a:p>
            <a:pPr>
              <a:buFont typeface="Wingdings" pitchFamily="2" charset="2"/>
              <a:buChar char="q"/>
            </a:pPr>
            <a:endParaRPr lang="es-ES" b="1" dirty="0" smtClean="0">
              <a:solidFill>
                <a:srgbClr val="FFFF00"/>
              </a:solidFill>
            </a:endParaRP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112A2-4364-4341-AD5C-73B6769FC2B0}" type="slidenum">
              <a:rPr lang="es-ES" smtClean="0"/>
              <a:pPr/>
              <a:t>25</a:t>
            </a:fld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42852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s-ES" sz="53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>Iluminación de mundos </a:t>
            </a:r>
            <a: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/>
            </a:r>
            <a:b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</a:br>
            <a:endParaRPr lang="es-ES" sz="6700" dirty="0">
              <a:solidFill>
                <a:schemeClr val="tx1"/>
              </a:solidFill>
              <a:latin typeface="Times" pitchFamily="18" charset="0"/>
              <a:cs typeface="Tahoma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714348" y="857232"/>
            <a:ext cx="742955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5 Rectángulo"/>
          <p:cNvSpPr/>
          <p:nvPr/>
        </p:nvSpPr>
        <p:spPr>
          <a:xfrm>
            <a:off x="285720" y="1071547"/>
            <a:ext cx="33575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Clr>
                <a:srgbClr val="FFFF99"/>
              </a:buClr>
              <a:buFont typeface="Wingdings" pitchFamily="2" charset="2"/>
              <a:buChar char="q"/>
            </a:pPr>
            <a:r>
              <a:rPr lang="es-ES_tradnl" sz="1400" b="1" dirty="0" smtClean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1400" b="1" dirty="0" smtClean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Iluminación de Vivienda y ETSIT</a:t>
            </a:r>
            <a:endParaRPr lang="es-ES" sz="1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pic>
        <p:nvPicPr>
          <p:cNvPr id="9" name="19 Imagen" descr="CASAlUCES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285720" y="1428736"/>
            <a:ext cx="5500726" cy="2500330"/>
          </a:xfrm>
          <a:prstGeom prst="rect">
            <a:avLst/>
          </a:prstGeom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428596" y="4071942"/>
            <a:ext cx="414340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2400" dirty="0" smtClean="0">
                <a:effectLst/>
                <a:latin typeface="Times New Roman" charset="0"/>
              </a:rPr>
              <a:t>- </a:t>
            </a:r>
            <a:r>
              <a:rPr lang="es-ES" sz="1400" b="1" dirty="0" smtClean="0">
                <a:effectLst/>
                <a:latin typeface="Arial" charset="0"/>
              </a:rPr>
              <a:t>Luz principal (“</a:t>
            </a:r>
            <a:r>
              <a:rPr lang="es-ES" sz="1400" b="1" i="1" dirty="0" err="1" smtClean="0">
                <a:effectLst/>
                <a:latin typeface="Arial" charset="0"/>
              </a:rPr>
              <a:t>Omni</a:t>
            </a:r>
            <a:r>
              <a:rPr lang="es-ES" sz="1400" b="1" dirty="0" smtClean="0">
                <a:effectLst/>
                <a:latin typeface="Arial" charset="0"/>
              </a:rPr>
              <a:t>” o </a:t>
            </a:r>
            <a:r>
              <a:rPr lang="es-ES" sz="1400" b="1" i="1" dirty="0" err="1" smtClean="0">
                <a:effectLst/>
                <a:latin typeface="Arial" charset="0"/>
              </a:rPr>
              <a:t>PointL</a:t>
            </a:r>
            <a:r>
              <a:rPr lang="es-ES" sz="1400" b="1" i="1" dirty="0" err="1" smtClean="0">
                <a:effectLst/>
                <a:latin typeface="Arial" charset="0"/>
              </a:rPr>
              <a:t>ight</a:t>
            </a:r>
            <a:r>
              <a:rPr lang="es-ES" sz="1400" b="1" dirty="0" smtClean="0">
                <a:effectLst/>
                <a:latin typeface="Arial" charset="0"/>
              </a:rPr>
              <a:t>) </a:t>
            </a:r>
            <a:r>
              <a:rPr lang="es-ES" sz="1400" b="1" dirty="0" smtClean="0">
                <a:effectLst/>
                <a:latin typeface="Arial" charset="0"/>
                <a:sym typeface="Wingdings" pitchFamily="2" charset="2"/>
              </a:rPr>
              <a:t> SOL</a:t>
            </a:r>
            <a:endParaRPr lang="es-ES" sz="1400" b="1" dirty="0">
              <a:effectLst/>
              <a:latin typeface="Times New Roman" charset="0"/>
            </a:endParaRPr>
          </a:p>
        </p:txBody>
      </p: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428596" y="4500570"/>
            <a:ext cx="500066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2400" dirty="0" smtClean="0">
                <a:effectLst/>
                <a:latin typeface="Times New Roman" charset="0"/>
              </a:rPr>
              <a:t>- </a:t>
            </a:r>
            <a:r>
              <a:rPr lang="es-ES" sz="1400" b="1" dirty="0" smtClean="0">
                <a:effectLst/>
                <a:latin typeface="Arial" charset="0"/>
              </a:rPr>
              <a:t>3 luces de </a:t>
            </a:r>
            <a:r>
              <a:rPr lang="es-ES" sz="1400" b="1" dirty="0" smtClean="0">
                <a:effectLst/>
                <a:latin typeface="Arial" charset="0"/>
              </a:rPr>
              <a:t>apoyo (</a:t>
            </a:r>
            <a:r>
              <a:rPr lang="es-ES" sz="1400" b="1" i="1" dirty="0" err="1" smtClean="0">
                <a:effectLst/>
                <a:latin typeface="Arial" charset="0"/>
              </a:rPr>
              <a:t>SpotLight</a:t>
            </a:r>
            <a:r>
              <a:rPr lang="es-ES" sz="1400" b="1" dirty="0" smtClean="0">
                <a:effectLst/>
                <a:latin typeface="Arial" charset="0"/>
              </a:rPr>
              <a:t> )</a:t>
            </a:r>
            <a:r>
              <a:rPr lang="es-ES" sz="1400" b="1" dirty="0" smtClean="0">
                <a:effectLst/>
                <a:latin typeface="Arial" charset="0"/>
                <a:sym typeface="Wingdings" pitchFamily="2" charset="2"/>
              </a:rPr>
              <a:t> menor intensidad</a:t>
            </a:r>
            <a:endParaRPr lang="es-ES" sz="1400" b="1" dirty="0">
              <a:effectLst/>
              <a:latin typeface="Times New Roman" charset="0"/>
            </a:endParaRPr>
          </a:p>
        </p:txBody>
      </p:sp>
      <p:grpSp>
        <p:nvGrpSpPr>
          <p:cNvPr id="18" name="17 Grupo"/>
          <p:cNvGrpSpPr/>
          <p:nvPr/>
        </p:nvGrpSpPr>
        <p:grpSpPr>
          <a:xfrm>
            <a:off x="5999966" y="1000902"/>
            <a:ext cx="3572694" cy="4214842"/>
            <a:chOff x="5999966" y="1000902"/>
            <a:chExt cx="3572694" cy="4214842"/>
          </a:xfrm>
        </p:grpSpPr>
        <p:pic>
          <p:nvPicPr>
            <p:cNvPr id="11" name="30 Imagen" descr="perpect.PNG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6286512" y="1428736"/>
              <a:ext cx="2571768" cy="2500330"/>
            </a:xfrm>
            <a:prstGeom prst="rect">
              <a:avLst/>
            </a:prstGeom>
          </p:spPr>
        </p:pic>
        <p:sp>
          <p:nvSpPr>
            <p:cNvPr id="12" name="11 Rectángulo"/>
            <p:cNvSpPr/>
            <p:nvPr/>
          </p:nvSpPr>
          <p:spPr>
            <a:xfrm>
              <a:off x="6215074" y="1071546"/>
              <a:ext cx="335758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  <a:buClr>
                  <a:srgbClr val="FFFF99"/>
                </a:buClr>
                <a:buFont typeface="Wingdings" pitchFamily="2" charset="2"/>
                <a:buChar char="q"/>
              </a:pPr>
              <a:r>
                <a:rPr lang="es-ES_tradnl" sz="1400" b="1" dirty="0" smtClean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charset="0"/>
                </a:rPr>
                <a:t> </a:t>
              </a:r>
              <a:r>
                <a:rPr lang="es-ES_tradnl" sz="1400" b="1" dirty="0" smtClean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charset="0"/>
                </a:rPr>
                <a:t>Iluminación Simulador</a:t>
              </a:r>
              <a:endParaRPr lang="es-ES" sz="1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endParaRPr>
            </a:p>
          </p:txBody>
        </p:sp>
        <p:cxnSp>
          <p:nvCxnSpPr>
            <p:cNvPr id="14" name="13 Conector recto"/>
            <p:cNvCxnSpPr/>
            <p:nvPr/>
          </p:nvCxnSpPr>
          <p:spPr>
            <a:xfrm rot="5400000">
              <a:off x="3893339" y="3107529"/>
              <a:ext cx="4214842" cy="1588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 Box 5"/>
            <p:cNvSpPr txBox="1">
              <a:spLocks noChangeArrowheads="1"/>
            </p:cNvSpPr>
            <p:nvPr/>
          </p:nvSpPr>
          <p:spPr bwMode="auto">
            <a:xfrm>
              <a:off x="6143636" y="4214818"/>
              <a:ext cx="3000364" cy="677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s-ES" sz="2400" dirty="0" smtClean="0">
                  <a:effectLst/>
                  <a:latin typeface="Times New Roman" charset="0"/>
                </a:rPr>
                <a:t>- </a:t>
              </a:r>
              <a:r>
                <a:rPr lang="es-ES" sz="1400" b="1" dirty="0" smtClean="0">
                  <a:effectLst/>
                  <a:latin typeface="Arial" charset="0"/>
                </a:rPr>
                <a:t>Una fuente de luz (</a:t>
              </a:r>
              <a:r>
                <a:rPr lang="es-ES" sz="1400" b="1" i="1" dirty="0" err="1" smtClean="0">
                  <a:effectLst/>
                  <a:latin typeface="Arial" charset="0"/>
                </a:rPr>
                <a:t>DirectionalLight</a:t>
              </a:r>
              <a:r>
                <a:rPr lang="es-ES" sz="1400" b="1" dirty="0" smtClean="0">
                  <a:effectLst/>
                  <a:latin typeface="Arial" charset="0"/>
                </a:rPr>
                <a:t>) </a:t>
              </a:r>
              <a:endParaRPr lang="es-ES" sz="1400" b="1" dirty="0">
                <a:effectLst/>
                <a:latin typeface="Times New Roman" charset="0"/>
              </a:endParaRPr>
            </a:p>
          </p:txBody>
        </p:sp>
      </p:grp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contenido"/>
          <p:cNvSpPr>
            <a:spLocks noGrp="1"/>
          </p:cNvSpPr>
          <p:nvPr>
            <p:ph/>
          </p:nvPr>
        </p:nvSpPr>
        <p:spPr>
          <a:xfrm>
            <a:off x="500034" y="357166"/>
            <a:ext cx="8229600" cy="5214974"/>
          </a:xfrm>
          <a:ln>
            <a:noFill/>
          </a:ln>
        </p:spPr>
        <p:txBody>
          <a:bodyPr/>
          <a:lstStyle/>
          <a:p>
            <a:endParaRPr lang="es-ES" dirty="0" smtClean="0"/>
          </a:p>
          <a:p>
            <a:pPr>
              <a:buFont typeface="Wingdings" pitchFamily="2" charset="2"/>
              <a:buChar char="q"/>
            </a:pPr>
            <a:endParaRPr lang="es-ES" b="1" dirty="0" smtClean="0">
              <a:solidFill>
                <a:srgbClr val="FFFF00"/>
              </a:solidFill>
            </a:endParaRP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112A2-4364-4341-AD5C-73B6769FC2B0}" type="slidenum">
              <a:rPr lang="es-ES" smtClean="0"/>
              <a:pPr/>
              <a:t>26</a:t>
            </a:fld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42852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>Índice</a:t>
            </a:r>
            <a:b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</a:br>
            <a:endParaRPr lang="es-ES" sz="6700" dirty="0">
              <a:solidFill>
                <a:schemeClr val="tx1"/>
              </a:solidFill>
              <a:latin typeface="Times" pitchFamily="18" charset="0"/>
              <a:cs typeface="Tahoma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714348" y="857232"/>
            <a:ext cx="742955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2285984" y="4000504"/>
            <a:ext cx="3643338" cy="5334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2000232" y="1071546"/>
            <a:ext cx="430848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Clr>
                <a:srgbClr val="749BC2"/>
              </a:buClr>
              <a:buFont typeface="Wingdings" pitchFamily="2" charset="2"/>
              <a:buNone/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  <a:sym typeface="Wingdings" pitchFamily="2" charset="2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  <a:sym typeface="Wingdings" pitchFamily="2" charset="2"/>
              </a:rPr>
              <a:t>Sistema BCI</a:t>
            </a:r>
            <a:endParaRPr lang="es-ES_tradnl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2000232" y="1643050"/>
            <a:ext cx="5878534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Clr>
                <a:srgbClr val="749BC2"/>
              </a:buClr>
              <a:buFont typeface="Wingdings" pitchFamily="2" charset="2"/>
              <a:buNone/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  <a:sym typeface="Wingdings" pitchFamily="2" charset="2"/>
              </a:rPr>
              <a:t></a:t>
            </a:r>
            <a:r>
              <a:rPr lang="es-ES_tradnl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Realidad Virtual y VRML</a:t>
            </a:r>
            <a:endParaRPr lang="es-ES_tradnl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  <a:p>
            <a:pPr>
              <a:spcBef>
                <a:spcPct val="0"/>
              </a:spcBef>
            </a:pPr>
            <a:endParaRPr lang="es-ES" sz="200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charset="0"/>
            </a:endParaRPr>
          </a:p>
        </p:txBody>
      </p:sp>
      <p:sp>
        <p:nvSpPr>
          <p:cNvPr id="18" name="Text Box 15"/>
          <p:cNvSpPr txBox="1">
            <a:spLocks noChangeArrowheads="1"/>
          </p:cNvSpPr>
          <p:nvPr/>
        </p:nvSpPr>
        <p:spPr bwMode="auto">
          <a:xfrm>
            <a:off x="2000232" y="2214555"/>
            <a:ext cx="5929354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Clr>
                <a:srgbClr val="749BC2"/>
              </a:buClr>
              <a:buFont typeface="Wingdings" pitchFamily="2" charset="2"/>
              <a:buNone/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Objetivos</a:t>
            </a:r>
            <a:endParaRPr lang="es-ES_tradnl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  <a:p>
            <a:pPr>
              <a:spcBef>
                <a:spcPct val="0"/>
              </a:spcBef>
            </a:pPr>
            <a:endParaRPr lang="es-ES" sz="200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charset="0"/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2000232" y="2857496"/>
            <a:ext cx="602299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Herramientas utilizadas</a:t>
            </a:r>
            <a:endParaRPr lang="es-ES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2000232" y="3429000"/>
            <a:ext cx="595155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Modelado de los mundos</a:t>
            </a:r>
            <a:endParaRPr lang="es-ES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21" name="Text Box 17"/>
          <p:cNvSpPr txBox="1">
            <a:spLocks noChangeArrowheads="1"/>
          </p:cNvSpPr>
          <p:nvPr/>
        </p:nvSpPr>
        <p:spPr bwMode="auto">
          <a:xfrm>
            <a:off x="2000232" y="4000504"/>
            <a:ext cx="595155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Integración y </a:t>
            </a:r>
            <a:r>
              <a:rPr lang="es-ES_tradnl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p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ruebas </a:t>
            </a:r>
            <a:endParaRPr lang="es-ES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22" name="Text Box 17"/>
          <p:cNvSpPr txBox="1">
            <a:spLocks noChangeArrowheads="1"/>
          </p:cNvSpPr>
          <p:nvPr/>
        </p:nvSpPr>
        <p:spPr bwMode="auto">
          <a:xfrm>
            <a:off x="2000232" y="4500570"/>
            <a:ext cx="595155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Conclusiones y líneas futuras </a:t>
            </a:r>
            <a:endParaRPr lang="es-ES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contenido"/>
          <p:cNvSpPr>
            <a:spLocks noGrp="1"/>
          </p:cNvSpPr>
          <p:nvPr>
            <p:ph/>
          </p:nvPr>
        </p:nvSpPr>
        <p:spPr>
          <a:xfrm>
            <a:off x="500034" y="357166"/>
            <a:ext cx="8229600" cy="5214974"/>
          </a:xfrm>
          <a:ln>
            <a:noFill/>
          </a:ln>
        </p:spPr>
        <p:txBody>
          <a:bodyPr/>
          <a:lstStyle/>
          <a:p>
            <a:endParaRPr lang="es-ES" dirty="0" smtClean="0"/>
          </a:p>
          <a:p>
            <a:pPr>
              <a:buFont typeface="Wingdings" pitchFamily="2" charset="2"/>
              <a:buChar char="q"/>
            </a:pPr>
            <a:r>
              <a:rPr lang="es-ES" sz="2400" b="1" dirty="0" smtClean="0">
                <a:solidFill>
                  <a:srgbClr val="FDF49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Integración</a:t>
            </a: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112A2-4364-4341-AD5C-73B6769FC2B0}" type="slidenum">
              <a:rPr lang="es-ES" smtClean="0"/>
              <a:pPr/>
              <a:t>27</a:t>
            </a:fld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42852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s-ES" sz="60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>Integración y pruebas</a:t>
            </a:r>
            <a: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/>
            </a:r>
            <a:b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</a:br>
            <a:endParaRPr lang="es-ES" sz="6700" dirty="0">
              <a:solidFill>
                <a:schemeClr val="tx1"/>
              </a:solidFill>
              <a:latin typeface="Times" pitchFamily="18" charset="0"/>
              <a:cs typeface="Tahoma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714348" y="857232"/>
            <a:ext cx="742955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071538" y="1428736"/>
            <a:ext cx="68580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2400" dirty="0" smtClean="0">
                <a:effectLst/>
                <a:latin typeface="Times New Roman" charset="0"/>
              </a:rPr>
              <a:t>- </a:t>
            </a:r>
            <a:r>
              <a:rPr lang="es-ES" sz="1800" b="1" dirty="0" smtClean="0">
                <a:solidFill>
                  <a:schemeClr val="tx1"/>
                </a:solidFill>
                <a:effectLst/>
                <a:latin typeface="Arial" charset="0"/>
              </a:rPr>
              <a:t>Paso  previo</a:t>
            </a:r>
            <a:r>
              <a:rPr lang="es-ES" sz="1800" b="1" dirty="0" smtClean="0">
                <a:effectLst/>
                <a:latin typeface="Arial" charset="0"/>
              </a:rPr>
              <a:t>          adecuación de los mundos modelados:</a:t>
            </a:r>
            <a:endParaRPr lang="es-ES" sz="1600" b="1" dirty="0">
              <a:effectLst/>
              <a:latin typeface="Times New Roman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571604" y="1928802"/>
            <a:ext cx="68580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2400" dirty="0" smtClean="0">
                <a:effectLst/>
                <a:latin typeface="Times New Roman" charset="0"/>
              </a:rPr>
              <a:t>- </a:t>
            </a:r>
            <a:r>
              <a:rPr lang="es-ES" sz="1800" b="1" dirty="0" smtClean="0">
                <a:effectLst/>
                <a:latin typeface="Arial" charset="0"/>
              </a:rPr>
              <a:t>Incorporar sensores de proximidad</a:t>
            </a:r>
            <a:endParaRPr lang="es-ES" sz="1600" b="1" dirty="0">
              <a:effectLst/>
              <a:latin typeface="Times New Roman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571604" y="2357430"/>
            <a:ext cx="68580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2400" dirty="0" smtClean="0">
                <a:effectLst/>
                <a:latin typeface="Times New Roman" charset="0"/>
              </a:rPr>
              <a:t>- </a:t>
            </a:r>
            <a:r>
              <a:rPr lang="es-ES" sz="1800" b="1" dirty="0" smtClean="0">
                <a:effectLst/>
                <a:latin typeface="Arial" charset="0"/>
              </a:rPr>
              <a:t>Conversión a </a:t>
            </a:r>
            <a:r>
              <a:rPr lang="es-ES" sz="1800" b="1" dirty="0" smtClean="0">
                <a:effectLst/>
                <a:latin typeface="Arial" charset="0"/>
              </a:rPr>
              <a:t>VRML</a:t>
            </a:r>
            <a:endParaRPr lang="es-ES" sz="1600" b="1" dirty="0">
              <a:effectLst/>
              <a:latin typeface="Times New Roman" charset="0"/>
            </a:endParaRPr>
          </a:p>
        </p:txBody>
      </p:sp>
      <p:sp>
        <p:nvSpPr>
          <p:cNvPr id="12" name="11 Flecha derecha"/>
          <p:cNvSpPr/>
          <p:nvPr/>
        </p:nvSpPr>
        <p:spPr>
          <a:xfrm>
            <a:off x="2786050" y="1571612"/>
            <a:ext cx="500066" cy="214314"/>
          </a:xfrm>
          <a:prstGeom prst="rightArrow">
            <a:avLst/>
          </a:prstGeom>
          <a:solidFill>
            <a:srgbClr val="FDF4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19 CuadroTexto"/>
          <p:cNvSpPr txBox="1"/>
          <p:nvPr/>
        </p:nvSpPr>
        <p:spPr>
          <a:xfrm>
            <a:off x="714348" y="5286388"/>
            <a:ext cx="1928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 smtClean="0">
                <a:solidFill>
                  <a:schemeClr val="tx1"/>
                </a:solidFill>
              </a:rPr>
              <a:t>       Nodo VRML “silla”</a:t>
            </a:r>
          </a:p>
        </p:txBody>
      </p:sp>
      <p:grpSp>
        <p:nvGrpSpPr>
          <p:cNvPr id="27" name="26 Grupo"/>
          <p:cNvGrpSpPr/>
          <p:nvPr/>
        </p:nvGrpSpPr>
        <p:grpSpPr>
          <a:xfrm>
            <a:off x="1000100" y="2857496"/>
            <a:ext cx="7358114" cy="2571768"/>
            <a:chOff x="1000100" y="2857496"/>
            <a:chExt cx="7358114" cy="2571768"/>
          </a:xfrm>
        </p:grpSpPr>
        <p:sp>
          <p:nvSpPr>
            <p:cNvPr id="13" name="Text Box 5"/>
            <p:cNvSpPr txBox="1">
              <a:spLocks noChangeArrowheads="1"/>
            </p:cNvSpPr>
            <p:nvPr/>
          </p:nvSpPr>
          <p:spPr bwMode="auto">
            <a:xfrm>
              <a:off x="1000100" y="2857496"/>
              <a:ext cx="735811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s-ES" sz="2400" dirty="0" smtClean="0">
                  <a:effectLst/>
                  <a:latin typeface="Times New Roman" charset="0"/>
                </a:rPr>
                <a:t>- </a:t>
              </a:r>
              <a:r>
                <a:rPr lang="es-ES" sz="1800" b="1" dirty="0" smtClean="0">
                  <a:effectLst/>
                  <a:latin typeface="Arial" charset="0"/>
                </a:rPr>
                <a:t>Integración de la Interfaz de navegación en el mundo virtual.</a:t>
              </a:r>
              <a:endParaRPr lang="es-ES" sz="1600" b="1" dirty="0">
                <a:effectLst/>
                <a:latin typeface="Times New Roman" charset="0"/>
              </a:endParaRPr>
            </a:p>
          </p:txBody>
        </p:sp>
        <p:pic>
          <p:nvPicPr>
            <p:cNvPr id="19" name="18 Imagen" descr="interfaz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071538" y="3429000"/>
              <a:ext cx="1285884" cy="1818555"/>
            </a:xfrm>
            <a:prstGeom prst="rect">
              <a:avLst/>
            </a:prstGeom>
          </p:spPr>
        </p:pic>
        <p:sp>
          <p:nvSpPr>
            <p:cNvPr id="21" name="20 Abrir llave"/>
            <p:cNvSpPr/>
            <p:nvPr/>
          </p:nvSpPr>
          <p:spPr>
            <a:xfrm>
              <a:off x="2428860" y="3357562"/>
              <a:ext cx="357190" cy="2071702"/>
            </a:xfrm>
            <a:prstGeom prst="leftBrace">
              <a:avLst/>
            </a:prstGeom>
            <a:ln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4" name="23 CuadroTexto"/>
            <p:cNvSpPr txBox="1"/>
            <p:nvPr/>
          </p:nvSpPr>
          <p:spPr>
            <a:xfrm>
              <a:off x="2214546" y="4071942"/>
              <a:ext cx="1643074" cy="4647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100" b="1" dirty="0" smtClean="0">
                  <a:solidFill>
                    <a:schemeClr val="tx1"/>
                  </a:solidFill>
                </a:rPr>
                <a:t>       Punto de Vista</a:t>
              </a:r>
            </a:p>
            <a:p>
              <a:pPr algn="ctr"/>
              <a:r>
                <a:rPr lang="es-ES" sz="1100" b="1" dirty="0" smtClean="0">
                  <a:solidFill>
                    <a:schemeClr val="tx1"/>
                  </a:solidFill>
                </a:rPr>
                <a:t>o Cámara</a:t>
              </a:r>
            </a:p>
          </p:txBody>
        </p:sp>
      </p:grpSp>
      <p:grpSp>
        <p:nvGrpSpPr>
          <p:cNvPr id="29" name="28 Grupo"/>
          <p:cNvGrpSpPr/>
          <p:nvPr/>
        </p:nvGrpSpPr>
        <p:grpSpPr>
          <a:xfrm>
            <a:off x="3714744" y="3571875"/>
            <a:ext cx="2345538" cy="1547495"/>
            <a:chOff x="3714744" y="3571875"/>
            <a:chExt cx="2345538" cy="1547495"/>
          </a:xfrm>
        </p:grpSpPr>
        <p:pic>
          <p:nvPicPr>
            <p:cNvPr id="17" name="16 Imagen" descr="barra3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4705925" y="3571875"/>
              <a:ext cx="1354357" cy="1318081"/>
            </a:xfrm>
            <a:prstGeom prst="rect">
              <a:avLst/>
            </a:prstGeom>
          </p:spPr>
        </p:pic>
        <p:grpSp>
          <p:nvGrpSpPr>
            <p:cNvPr id="28" name="27 Grupo"/>
            <p:cNvGrpSpPr/>
            <p:nvPr/>
          </p:nvGrpSpPr>
          <p:grpSpPr>
            <a:xfrm>
              <a:off x="3714744" y="3571875"/>
              <a:ext cx="1928826" cy="1547495"/>
              <a:chOff x="3714744" y="3571875"/>
              <a:chExt cx="1928826" cy="1547495"/>
            </a:xfrm>
          </p:grpSpPr>
          <p:pic>
            <p:nvPicPr>
              <p:cNvPr id="15" name="14 Imagen" descr="barra1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3714744" y="3571875"/>
                <a:ext cx="1288486" cy="1295472"/>
              </a:xfrm>
              <a:prstGeom prst="rect">
                <a:avLst/>
              </a:prstGeom>
            </p:spPr>
          </p:pic>
          <p:pic>
            <p:nvPicPr>
              <p:cNvPr id="16" name="15 Imagen" descr="barra2.png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4165652" y="3571876"/>
                <a:ext cx="1413242" cy="1315572"/>
              </a:xfrm>
              <a:prstGeom prst="rect">
                <a:avLst/>
              </a:prstGeom>
            </p:spPr>
          </p:pic>
          <p:sp>
            <p:nvSpPr>
              <p:cNvPr id="22" name="21 CuadroTexto"/>
              <p:cNvSpPr txBox="1"/>
              <p:nvPr/>
            </p:nvSpPr>
            <p:spPr>
              <a:xfrm>
                <a:off x="4214810" y="4857760"/>
                <a:ext cx="142876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100" b="1" dirty="0" smtClean="0">
                    <a:solidFill>
                      <a:schemeClr val="tx1"/>
                    </a:solidFill>
                  </a:rPr>
                  <a:t>       Interfaz NC</a:t>
                </a:r>
              </a:p>
            </p:txBody>
          </p:sp>
          <p:sp>
            <p:nvSpPr>
              <p:cNvPr id="25" name="24 Más"/>
              <p:cNvSpPr/>
              <p:nvPr/>
            </p:nvSpPr>
            <p:spPr>
              <a:xfrm>
                <a:off x="3714744" y="3929066"/>
                <a:ext cx="428628" cy="500066"/>
              </a:xfrm>
              <a:prstGeom prst="mathPlus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grpSp>
        <p:nvGrpSpPr>
          <p:cNvPr id="30" name="29 Grupo"/>
          <p:cNvGrpSpPr/>
          <p:nvPr/>
        </p:nvGrpSpPr>
        <p:grpSpPr>
          <a:xfrm>
            <a:off x="5715008" y="3643314"/>
            <a:ext cx="3214690" cy="1333180"/>
            <a:chOff x="5715008" y="3643314"/>
            <a:chExt cx="3214690" cy="1333180"/>
          </a:xfrm>
        </p:grpSpPr>
        <p:pic>
          <p:nvPicPr>
            <p:cNvPr id="14" name="13 Imagen" descr="cir3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flipH="1">
              <a:off x="7572396" y="3643314"/>
              <a:ext cx="1357302" cy="1017976"/>
            </a:xfrm>
            <a:prstGeom prst="rect">
              <a:avLst/>
            </a:prstGeom>
          </p:spPr>
        </p:pic>
        <p:pic>
          <p:nvPicPr>
            <p:cNvPr id="18" name="17 Imagen" descr="cir1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flipH="1">
              <a:off x="6143636" y="3643314"/>
              <a:ext cx="1376990" cy="1032743"/>
            </a:xfrm>
            <a:prstGeom prst="rect">
              <a:avLst/>
            </a:prstGeom>
          </p:spPr>
        </p:pic>
        <p:sp>
          <p:nvSpPr>
            <p:cNvPr id="23" name="22 CuadroTexto"/>
            <p:cNvSpPr txBox="1"/>
            <p:nvPr/>
          </p:nvSpPr>
          <p:spPr>
            <a:xfrm>
              <a:off x="6715140" y="4714884"/>
              <a:ext cx="121444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 b="1" dirty="0" smtClean="0">
                  <a:solidFill>
                    <a:schemeClr val="tx1"/>
                  </a:solidFill>
                </a:rPr>
                <a:t>       Interfaz CI</a:t>
              </a:r>
            </a:p>
          </p:txBody>
        </p:sp>
        <p:sp>
          <p:nvSpPr>
            <p:cNvPr id="26" name="25 Más"/>
            <p:cNvSpPr/>
            <p:nvPr/>
          </p:nvSpPr>
          <p:spPr>
            <a:xfrm>
              <a:off x="5715008" y="3929066"/>
              <a:ext cx="428628" cy="500066"/>
            </a:xfrm>
            <a:prstGeom prst="mathPlus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contenido"/>
          <p:cNvSpPr>
            <a:spLocks noGrp="1"/>
          </p:cNvSpPr>
          <p:nvPr>
            <p:ph/>
          </p:nvPr>
        </p:nvSpPr>
        <p:spPr>
          <a:xfrm>
            <a:off x="571472" y="714356"/>
            <a:ext cx="7072362" cy="714380"/>
          </a:xfrm>
          <a:ln>
            <a:noFill/>
          </a:ln>
        </p:spPr>
        <p:txBody>
          <a:bodyPr>
            <a:normAutofit fontScale="85000" lnSpcReduction="20000"/>
          </a:bodyPr>
          <a:lstStyle/>
          <a:p>
            <a:endParaRPr lang="es-ES" dirty="0" smtClean="0"/>
          </a:p>
          <a:p>
            <a:pPr>
              <a:buFont typeface="Wingdings" pitchFamily="2" charset="2"/>
              <a:buChar char="q"/>
            </a:pPr>
            <a:r>
              <a:rPr lang="es-ES" sz="2400" b="1" dirty="0" smtClean="0">
                <a:solidFill>
                  <a:srgbClr val="FDF49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Integración con Vivienda y ETSIT</a:t>
            </a:r>
          </a:p>
          <a:p>
            <a:pPr>
              <a:buFont typeface="Wingdings" pitchFamily="2" charset="2"/>
              <a:buChar char="q"/>
            </a:pPr>
            <a:endParaRPr lang="es-ES" sz="2400" b="1" dirty="0" smtClean="0">
              <a:solidFill>
                <a:srgbClr val="FDF49B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  <a:p>
            <a:pPr>
              <a:buFont typeface="Wingdings" pitchFamily="2" charset="2"/>
              <a:buChar char="q"/>
            </a:pPr>
            <a:endParaRPr lang="es-ES" sz="2400" b="1" dirty="0" smtClean="0">
              <a:solidFill>
                <a:srgbClr val="FDF49B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  <a:p>
            <a:pPr>
              <a:buFont typeface="Wingdings" pitchFamily="2" charset="2"/>
              <a:buChar char="q"/>
            </a:pPr>
            <a:endParaRPr lang="es-ES" sz="2400" b="1" dirty="0" smtClean="0">
              <a:solidFill>
                <a:srgbClr val="FDF49B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  <a:p>
            <a:pPr>
              <a:buFont typeface="Wingdings" pitchFamily="2" charset="2"/>
              <a:buChar char="q"/>
            </a:pPr>
            <a:endParaRPr lang="es-ES" sz="2400" b="1" dirty="0" smtClean="0">
              <a:solidFill>
                <a:srgbClr val="FDF49B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  <a:p>
            <a:pPr>
              <a:buFont typeface="Wingdings" pitchFamily="2" charset="2"/>
              <a:buChar char="q"/>
            </a:pPr>
            <a:endParaRPr lang="es-ES" sz="2400" b="1" dirty="0" smtClean="0">
              <a:solidFill>
                <a:srgbClr val="FDF49B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112A2-4364-4341-AD5C-73B6769FC2B0}" type="slidenum">
              <a:rPr lang="es-ES" smtClean="0"/>
              <a:pPr/>
              <a:t>28</a:t>
            </a:fld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42852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s-ES" sz="60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>Integración y pruebas</a:t>
            </a:r>
            <a: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/>
            </a:r>
            <a:b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</a:br>
            <a:endParaRPr lang="es-ES" sz="6700" dirty="0">
              <a:solidFill>
                <a:schemeClr val="tx1"/>
              </a:solidFill>
              <a:latin typeface="Times" pitchFamily="18" charset="0"/>
              <a:cs typeface="Tahoma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714348" y="857232"/>
            <a:ext cx="742955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10 Imagen" descr="integracion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0356" y="1428736"/>
            <a:ext cx="2627330" cy="1717306"/>
          </a:xfrm>
          <a:prstGeom prst="rect">
            <a:avLst/>
          </a:prstGeom>
        </p:spPr>
      </p:pic>
      <p:pic>
        <p:nvPicPr>
          <p:cNvPr id="14" name="13 Imagen" descr="integracion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43504" y="1428736"/>
            <a:ext cx="2643206" cy="1629067"/>
          </a:xfrm>
          <a:prstGeom prst="rect">
            <a:avLst/>
          </a:prstGeom>
        </p:spPr>
      </p:pic>
      <p:grpSp>
        <p:nvGrpSpPr>
          <p:cNvPr id="23" name="22 Grupo"/>
          <p:cNvGrpSpPr/>
          <p:nvPr/>
        </p:nvGrpSpPr>
        <p:grpSpPr>
          <a:xfrm>
            <a:off x="714348" y="2786058"/>
            <a:ext cx="8929750" cy="2610502"/>
            <a:chOff x="714348" y="2786058"/>
            <a:chExt cx="8929750" cy="2610502"/>
          </a:xfrm>
        </p:grpSpPr>
        <p:grpSp>
          <p:nvGrpSpPr>
            <p:cNvPr id="15" name="14 Grupo"/>
            <p:cNvGrpSpPr/>
            <p:nvPr/>
          </p:nvGrpSpPr>
          <p:grpSpPr>
            <a:xfrm>
              <a:off x="1643042" y="3500438"/>
              <a:ext cx="8001056" cy="1896122"/>
              <a:chOff x="1643042" y="3500438"/>
              <a:chExt cx="8001056" cy="1896122"/>
            </a:xfrm>
          </p:grpSpPr>
          <p:pic>
            <p:nvPicPr>
              <p:cNvPr id="16" name="15 Imagen" descr="interfaz-integrado.PNG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43042" y="3643314"/>
                <a:ext cx="2714644" cy="1753246"/>
              </a:xfrm>
              <a:prstGeom prst="rect">
                <a:avLst/>
              </a:prstGeom>
            </p:spPr>
          </p:pic>
          <p:sp>
            <p:nvSpPr>
              <p:cNvPr id="17" name="16 Abrir llave"/>
              <p:cNvSpPr/>
              <p:nvPr/>
            </p:nvSpPr>
            <p:spPr>
              <a:xfrm>
                <a:off x="4643438" y="3500438"/>
                <a:ext cx="428628" cy="1785950"/>
              </a:xfrm>
              <a:prstGeom prst="leftBrace">
                <a:avLst/>
              </a:prstGeom>
              <a:ln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" name="Text Box 5"/>
              <p:cNvSpPr txBox="1">
                <a:spLocks noChangeArrowheads="1"/>
              </p:cNvSpPr>
              <p:nvPr/>
            </p:nvSpPr>
            <p:spPr bwMode="auto">
              <a:xfrm>
                <a:off x="5072066" y="3571876"/>
                <a:ext cx="3429024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es-ES" sz="2400" dirty="0" smtClean="0">
                    <a:effectLst/>
                    <a:latin typeface="Times New Roman" charset="0"/>
                  </a:rPr>
                  <a:t>- </a:t>
                </a:r>
                <a:r>
                  <a:rPr lang="es-ES" sz="1400" b="1" dirty="0" smtClean="0">
                    <a:effectLst/>
                    <a:latin typeface="Arial" charset="0"/>
                  </a:rPr>
                  <a:t>El interfaz no controla la “silla”.</a:t>
                </a:r>
                <a:endParaRPr lang="es-ES" sz="1400" b="1" dirty="0">
                  <a:effectLst/>
                  <a:latin typeface="Times New Roman" charset="0"/>
                </a:endParaRPr>
              </a:p>
            </p:txBody>
          </p:sp>
          <p:sp>
            <p:nvSpPr>
              <p:cNvPr id="19" name="Text Box 5"/>
              <p:cNvSpPr txBox="1">
                <a:spLocks noChangeArrowheads="1"/>
              </p:cNvSpPr>
              <p:nvPr/>
            </p:nvSpPr>
            <p:spPr bwMode="auto">
              <a:xfrm>
                <a:off x="5072066" y="4000504"/>
                <a:ext cx="3429024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es-ES" sz="2400" dirty="0" smtClean="0">
                    <a:effectLst/>
                    <a:latin typeface="Times New Roman" charset="0"/>
                  </a:rPr>
                  <a:t>- </a:t>
                </a:r>
                <a:r>
                  <a:rPr lang="es-ES" sz="1400" b="1" dirty="0" smtClean="0">
                    <a:effectLst/>
                    <a:latin typeface="Arial" charset="0"/>
                  </a:rPr>
                  <a:t>Punto de vista y avión inmóviles.</a:t>
                </a:r>
                <a:endParaRPr lang="es-ES" sz="1400" b="1" dirty="0">
                  <a:effectLst/>
                  <a:latin typeface="Times New Roman" charset="0"/>
                </a:endParaRPr>
              </a:p>
            </p:txBody>
          </p:sp>
          <p:sp>
            <p:nvSpPr>
              <p:cNvPr id="20" name="Text Box 5"/>
              <p:cNvSpPr txBox="1">
                <a:spLocks noChangeArrowheads="1"/>
              </p:cNvSpPr>
              <p:nvPr/>
            </p:nvSpPr>
            <p:spPr bwMode="auto">
              <a:xfrm>
                <a:off x="5072066" y="4429132"/>
                <a:ext cx="3429024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es-ES" sz="2400" dirty="0" smtClean="0">
                    <a:effectLst/>
                    <a:latin typeface="Times New Roman" charset="0"/>
                  </a:rPr>
                  <a:t>- </a:t>
                </a:r>
                <a:r>
                  <a:rPr lang="es-ES" sz="1400" b="1" dirty="0" smtClean="0">
                    <a:effectLst/>
                    <a:latin typeface="Arial" charset="0"/>
                  </a:rPr>
                  <a:t>Implementación de movimiento</a:t>
                </a:r>
                <a:endParaRPr lang="es-ES" sz="1400" b="1" dirty="0">
                  <a:effectLst/>
                  <a:latin typeface="Times New Roman" charset="0"/>
                </a:endParaRPr>
              </a:p>
            </p:txBody>
          </p:sp>
          <p:sp>
            <p:nvSpPr>
              <p:cNvPr id="21" name="Text Box 5"/>
              <p:cNvSpPr txBox="1">
                <a:spLocks noChangeArrowheads="1"/>
              </p:cNvSpPr>
              <p:nvPr/>
            </p:nvSpPr>
            <p:spPr bwMode="auto">
              <a:xfrm>
                <a:off x="5500694" y="4714884"/>
                <a:ext cx="4143404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es-ES" sz="2400" dirty="0" smtClean="0">
                    <a:effectLst/>
                    <a:latin typeface="Times New Roman" charset="0"/>
                  </a:rPr>
                  <a:t>- </a:t>
                </a:r>
                <a:r>
                  <a:rPr lang="es-ES" sz="1400" b="1" dirty="0" smtClean="0">
                    <a:solidFill>
                      <a:schemeClr val="tx1"/>
                    </a:solidFill>
                    <a:effectLst/>
                    <a:latin typeface="Arial" charset="0"/>
                  </a:rPr>
                  <a:t>Avance , giros, ascenso y descenso</a:t>
                </a:r>
                <a:r>
                  <a:rPr lang="es-ES" sz="1400" b="1" dirty="0" smtClean="0">
                    <a:effectLst/>
                    <a:latin typeface="Arial" charset="0"/>
                  </a:rPr>
                  <a:t>.</a:t>
                </a:r>
                <a:endParaRPr lang="es-ES" sz="1400" b="1" dirty="0">
                  <a:effectLst/>
                  <a:latin typeface="Times New Roman" charset="0"/>
                </a:endParaRPr>
              </a:p>
            </p:txBody>
          </p:sp>
        </p:grpSp>
        <p:sp>
          <p:nvSpPr>
            <p:cNvPr id="22" name="7 Marcador de contenido"/>
            <p:cNvSpPr txBox="1">
              <a:spLocks/>
            </p:cNvSpPr>
            <p:nvPr/>
          </p:nvSpPr>
          <p:spPr>
            <a:xfrm>
              <a:off x="714348" y="2786058"/>
              <a:ext cx="7072362" cy="714380"/>
            </a:xfrm>
            <a:prstGeom prst="rect">
              <a:avLst/>
            </a:prstGeom>
            <a:ln>
              <a:noFill/>
            </a:ln>
          </p:spPr>
          <p:txBody>
            <a:bodyPr vert="horz" anchor="t">
              <a:normAutofit fontScale="85000" lnSpcReduction="20000"/>
            </a:bodyPr>
            <a:lstStyle/>
            <a:p>
              <a:pPr marL="448056" marR="0" lvl="0" indent="-384048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2"/>
                <a:buChar char=""/>
                <a:tabLst/>
                <a:defRPr/>
              </a:pPr>
              <a:endParaRPr kumimoji="0" lang="es-ES" sz="3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  <a:p>
              <a:pPr marL="448056" marR="0" lvl="0" indent="-384048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" pitchFamily="2" charset="2"/>
                <a:buChar char="q"/>
                <a:tabLst/>
                <a:defRPr/>
              </a:pPr>
              <a:r>
                <a:rPr kumimoji="0" lang="es-E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DF49B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Tahoma" charset="0"/>
                  <a:ea typeface="+mn-ea"/>
                  <a:cs typeface="+mn-cs"/>
                </a:rPr>
                <a:t>Integración con Simulador de Vuelo</a:t>
              </a:r>
            </a:p>
            <a:p>
              <a:pPr marL="448056" marR="0" lvl="0" indent="-384048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" pitchFamily="2" charset="2"/>
                <a:buChar char="q"/>
                <a:tabLst/>
                <a:defRPr/>
              </a:pPr>
              <a:endParaRPr kumimoji="0" lang="es-E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DF49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 charset="0"/>
                <a:ea typeface="+mn-ea"/>
                <a:cs typeface="+mn-cs"/>
              </a:endParaRPr>
            </a:p>
            <a:p>
              <a:pPr marL="448056" marR="0" lvl="0" indent="-384048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" pitchFamily="2" charset="2"/>
                <a:buChar char="q"/>
                <a:tabLst/>
                <a:defRPr/>
              </a:pPr>
              <a:endParaRPr kumimoji="0" lang="es-E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DF49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 charset="0"/>
                <a:ea typeface="+mn-ea"/>
                <a:cs typeface="+mn-cs"/>
              </a:endParaRPr>
            </a:p>
            <a:p>
              <a:pPr marL="448056" marR="0" lvl="0" indent="-384048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" pitchFamily="2" charset="2"/>
                <a:buChar char="q"/>
                <a:tabLst/>
                <a:defRPr/>
              </a:pPr>
              <a:endParaRPr kumimoji="0" lang="es-E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DF49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 charset="0"/>
                <a:ea typeface="+mn-ea"/>
                <a:cs typeface="+mn-cs"/>
              </a:endParaRPr>
            </a:p>
            <a:p>
              <a:pPr marL="448056" marR="0" lvl="0" indent="-384048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" pitchFamily="2" charset="2"/>
                <a:buChar char="q"/>
                <a:tabLst/>
                <a:defRPr/>
              </a:pPr>
              <a:endParaRPr kumimoji="0" lang="es-E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DF49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 charset="0"/>
                <a:ea typeface="+mn-ea"/>
                <a:cs typeface="+mn-cs"/>
              </a:endParaRPr>
            </a:p>
            <a:p>
              <a:pPr marL="448056" marR="0" lvl="0" indent="-384048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" pitchFamily="2" charset="2"/>
                <a:buChar char="q"/>
                <a:tabLst/>
                <a:defRPr/>
              </a:pPr>
              <a:endParaRPr kumimoji="0" lang="es-E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DF49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 charset="0"/>
                <a:ea typeface="+mn-ea"/>
                <a:cs typeface="+mn-cs"/>
              </a:endParaRPr>
            </a:p>
          </p:txBody>
        </p:sp>
      </p:grpSp>
      <p:sp>
        <p:nvSpPr>
          <p:cNvPr id="24" name="Text Box 5"/>
          <p:cNvSpPr txBox="1">
            <a:spLocks noChangeArrowheads="1"/>
          </p:cNvSpPr>
          <p:nvPr/>
        </p:nvSpPr>
        <p:spPr bwMode="auto">
          <a:xfrm>
            <a:off x="5500694" y="4929198"/>
            <a:ext cx="414340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2400" dirty="0" smtClean="0">
                <a:effectLst/>
                <a:latin typeface="Times New Roman" charset="0"/>
              </a:rPr>
              <a:t>- </a:t>
            </a:r>
            <a:r>
              <a:rPr lang="es-ES" sz="1400" b="1" i="1" dirty="0" smtClean="0">
                <a:solidFill>
                  <a:schemeClr val="tx1"/>
                </a:solidFill>
                <a:effectLst/>
                <a:latin typeface="Arial" charset="0"/>
              </a:rPr>
              <a:t>Virtual </a:t>
            </a:r>
            <a:r>
              <a:rPr lang="es-ES" sz="1400" b="1" i="1" dirty="0" err="1" smtClean="0">
                <a:solidFill>
                  <a:schemeClr val="tx1"/>
                </a:solidFill>
                <a:effectLst/>
                <a:latin typeface="Arial" charset="0"/>
              </a:rPr>
              <a:t>Reality</a:t>
            </a:r>
            <a:r>
              <a:rPr lang="es-ES" sz="1400" b="1" i="1" dirty="0" smtClean="0"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lang="es-ES" sz="1400" b="1" i="1" dirty="0" err="1" smtClean="0">
                <a:solidFill>
                  <a:schemeClr val="tx1"/>
                </a:solidFill>
                <a:effectLst/>
                <a:latin typeface="Arial" charset="0"/>
              </a:rPr>
              <a:t>ToolBox</a:t>
            </a:r>
            <a:r>
              <a:rPr lang="es-ES" sz="1400" b="1" dirty="0" smtClean="0">
                <a:effectLst/>
                <a:latin typeface="Arial" charset="0"/>
              </a:rPr>
              <a:t>.</a:t>
            </a:r>
            <a:endParaRPr lang="es-ES" sz="1400" b="1" dirty="0">
              <a:effectLst/>
              <a:latin typeface="Times New Roman" charset="0"/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contenido"/>
          <p:cNvSpPr>
            <a:spLocks noGrp="1"/>
          </p:cNvSpPr>
          <p:nvPr>
            <p:ph/>
          </p:nvPr>
        </p:nvSpPr>
        <p:spPr>
          <a:xfrm>
            <a:off x="500034" y="357166"/>
            <a:ext cx="8229600" cy="5214974"/>
          </a:xfrm>
          <a:ln>
            <a:noFill/>
          </a:ln>
        </p:spPr>
        <p:txBody>
          <a:bodyPr/>
          <a:lstStyle/>
          <a:p>
            <a:endParaRPr lang="es-ES" dirty="0" smtClean="0"/>
          </a:p>
          <a:p>
            <a:pPr>
              <a:buFont typeface="Wingdings" pitchFamily="2" charset="2"/>
              <a:buChar char="q"/>
            </a:pPr>
            <a:r>
              <a:rPr lang="es-ES" sz="2400" b="1" dirty="0" smtClean="0">
                <a:solidFill>
                  <a:srgbClr val="FDF49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Pruebas</a:t>
            </a: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112A2-4364-4341-AD5C-73B6769FC2B0}" type="slidenum">
              <a:rPr lang="es-ES" smtClean="0"/>
              <a:pPr/>
              <a:t>29</a:t>
            </a:fld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42852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s-ES" sz="60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>Integración y pruebas</a:t>
            </a:r>
            <a: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/>
            </a:r>
            <a:b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</a:br>
            <a:endParaRPr lang="es-ES" sz="6700" dirty="0">
              <a:solidFill>
                <a:schemeClr val="tx1"/>
              </a:solidFill>
              <a:latin typeface="Times" pitchFamily="18" charset="0"/>
              <a:cs typeface="Tahoma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714348" y="857232"/>
            <a:ext cx="742955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2000232" y="1428736"/>
            <a:ext cx="68580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800" b="1" dirty="0" smtClean="0">
                <a:effectLst/>
                <a:latin typeface="Arial" charset="0"/>
                <a:sym typeface="Wingdings" pitchFamily="2" charset="2"/>
              </a:rPr>
              <a:t> Visualización de mundos </a:t>
            </a:r>
            <a:endParaRPr lang="es-ES" sz="1600" b="1" dirty="0">
              <a:effectLst/>
              <a:latin typeface="Times New Roman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000232" y="1714488"/>
            <a:ext cx="77153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800" b="1" dirty="0" smtClean="0">
                <a:effectLst/>
                <a:latin typeface="Arial" charset="0"/>
                <a:sym typeface="Wingdings" pitchFamily="2" charset="2"/>
              </a:rPr>
              <a:t> Respuesta correcta</a:t>
            </a:r>
            <a:endParaRPr lang="es-ES" sz="1600" b="1" dirty="0">
              <a:effectLst/>
              <a:latin typeface="Times New Roman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428596" y="1571612"/>
            <a:ext cx="15716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800" b="1" dirty="0" smtClean="0">
                <a:effectLst/>
                <a:latin typeface="Arial" charset="0"/>
                <a:sym typeface="Wingdings" pitchFamily="2" charset="2"/>
              </a:rPr>
              <a:t>OBJETIVOS</a:t>
            </a:r>
            <a:endParaRPr lang="es-ES" sz="1600" b="1" dirty="0">
              <a:effectLst/>
              <a:latin typeface="Times New Roman" charset="0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857224" y="2643182"/>
            <a:ext cx="68580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2400" dirty="0" smtClean="0">
                <a:effectLst/>
                <a:latin typeface="Times New Roman" charset="0"/>
              </a:rPr>
              <a:t>- </a:t>
            </a:r>
            <a:r>
              <a:rPr lang="es-ES" sz="1800" b="1" dirty="0" smtClean="0">
                <a:solidFill>
                  <a:schemeClr val="tx1"/>
                </a:solidFill>
                <a:effectLst/>
                <a:latin typeface="Arial" charset="0"/>
              </a:rPr>
              <a:t>Escalado</a:t>
            </a:r>
            <a:endParaRPr lang="es-ES" sz="1600" b="1" dirty="0">
              <a:effectLst/>
              <a:latin typeface="Times New Roman" charset="0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857224" y="3071810"/>
            <a:ext cx="68580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2400" dirty="0" smtClean="0">
                <a:effectLst/>
                <a:latin typeface="Times New Roman" charset="0"/>
              </a:rPr>
              <a:t>- </a:t>
            </a:r>
            <a:r>
              <a:rPr lang="es-ES" sz="1800" b="1" dirty="0" smtClean="0">
                <a:solidFill>
                  <a:schemeClr val="tx1"/>
                </a:solidFill>
                <a:effectLst/>
                <a:latin typeface="Arial" charset="0"/>
              </a:rPr>
              <a:t>Respuesta en tiempo real </a:t>
            </a:r>
            <a:r>
              <a:rPr lang="es-ES" sz="1800" b="1" dirty="0" smtClean="0">
                <a:solidFill>
                  <a:schemeClr val="tx1"/>
                </a:solidFill>
                <a:effectLst/>
                <a:latin typeface="Arial" charset="0"/>
                <a:sym typeface="Wingdings" pitchFamily="2" charset="2"/>
              </a:rPr>
              <a:t> visualización continuada</a:t>
            </a:r>
            <a:endParaRPr lang="es-ES" sz="1600" b="1" dirty="0">
              <a:effectLst/>
              <a:latin typeface="Times New Roman" charset="0"/>
            </a:endParaRP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857224" y="3500438"/>
            <a:ext cx="68580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2400" dirty="0" smtClean="0">
                <a:effectLst/>
                <a:latin typeface="Times New Roman" charset="0"/>
              </a:rPr>
              <a:t>- </a:t>
            </a:r>
            <a:r>
              <a:rPr lang="es-ES" sz="1800" b="1" dirty="0" smtClean="0">
                <a:solidFill>
                  <a:schemeClr val="tx1"/>
                </a:solidFill>
                <a:effectLst/>
                <a:latin typeface="Arial" charset="0"/>
              </a:rPr>
              <a:t>Colisiones con objetos y estructuras</a:t>
            </a:r>
            <a:endParaRPr lang="es-ES" sz="1600" b="1" dirty="0">
              <a:effectLst/>
              <a:latin typeface="Times New Roman" charset="0"/>
            </a:endParaRPr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857224" y="4000504"/>
            <a:ext cx="68580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2400" dirty="0" smtClean="0">
                <a:effectLst/>
                <a:latin typeface="Times New Roman" charset="0"/>
              </a:rPr>
              <a:t>- </a:t>
            </a:r>
            <a:r>
              <a:rPr lang="es-ES" sz="1800" b="1" dirty="0" smtClean="0">
                <a:solidFill>
                  <a:schemeClr val="tx1"/>
                </a:solidFill>
                <a:effectLst/>
                <a:latin typeface="Arial" charset="0"/>
              </a:rPr>
              <a:t>Animación de la escena al seleccionar un movimiento</a:t>
            </a:r>
            <a:endParaRPr lang="es-ES" sz="1600" b="1" dirty="0">
              <a:effectLst/>
              <a:latin typeface="Times New Roman" charset="0"/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contenido"/>
          <p:cNvSpPr>
            <a:spLocks noGrp="1"/>
          </p:cNvSpPr>
          <p:nvPr>
            <p:ph/>
          </p:nvPr>
        </p:nvSpPr>
        <p:spPr>
          <a:xfrm>
            <a:off x="500034" y="357166"/>
            <a:ext cx="8229600" cy="5214974"/>
          </a:xfrm>
          <a:ln>
            <a:noFill/>
          </a:ln>
        </p:spPr>
        <p:txBody>
          <a:bodyPr/>
          <a:lstStyle/>
          <a:p>
            <a:endParaRPr lang="es-ES" dirty="0" smtClean="0"/>
          </a:p>
          <a:p>
            <a:pPr>
              <a:buFont typeface="Wingdings" pitchFamily="2" charset="2"/>
              <a:buChar char="q"/>
            </a:pPr>
            <a:endParaRPr lang="es-ES" b="1" dirty="0" smtClean="0">
              <a:solidFill>
                <a:srgbClr val="FFFF00"/>
              </a:solidFill>
            </a:endParaRP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112A2-4364-4341-AD5C-73B6769FC2B0}" type="slidenum">
              <a:rPr lang="es-ES" smtClean="0"/>
              <a:pPr/>
              <a:t>3</a:t>
            </a:fld>
            <a:endParaRPr lang="es-ES" dirty="0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42852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>Sistema BCI</a:t>
            </a:r>
            <a:b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</a:br>
            <a:endParaRPr lang="es-ES" sz="6700" dirty="0">
              <a:solidFill>
                <a:schemeClr val="tx1"/>
              </a:solidFill>
              <a:latin typeface="Times" pitchFamily="18" charset="0"/>
              <a:cs typeface="Tahoma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714348" y="857232"/>
            <a:ext cx="742955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23 Rectángulo"/>
          <p:cNvSpPr/>
          <p:nvPr/>
        </p:nvSpPr>
        <p:spPr>
          <a:xfrm>
            <a:off x="1142976" y="1571612"/>
            <a:ext cx="1174758" cy="66492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b="1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Conversor</a:t>
            </a:r>
            <a:r>
              <a:rPr lang="es-ES" sz="1050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 A/D</a:t>
            </a:r>
            <a:endParaRPr lang="es-ES" sz="105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26 Rectángulo"/>
          <p:cNvSpPr/>
          <p:nvPr/>
        </p:nvSpPr>
        <p:spPr>
          <a:xfrm>
            <a:off x="1142976" y="2643182"/>
            <a:ext cx="1143008" cy="50006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b="1" dirty="0" err="1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Almacen</a:t>
            </a:r>
            <a:r>
              <a:rPr lang="es-ES" sz="1050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. datos</a:t>
            </a:r>
            <a:endParaRPr lang="es-ES" sz="105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1" name="30 Rectángulo"/>
          <p:cNvSpPr/>
          <p:nvPr/>
        </p:nvSpPr>
        <p:spPr>
          <a:xfrm>
            <a:off x="2643174" y="2500306"/>
            <a:ext cx="1071570" cy="7858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Cancelación Artefactos</a:t>
            </a:r>
            <a:endParaRPr lang="es-ES" sz="105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2" name="31 Rectángulo"/>
          <p:cNvSpPr/>
          <p:nvPr/>
        </p:nvSpPr>
        <p:spPr>
          <a:xfrm>
            <a:off x="3929058" y="2500306"/>
            <a:ext cx="1143008" cy="7858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Obtención  características</a:t>
            </a:r>
            <a:endParaRPr lang="es-ES" sz="105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3" name="32 Rectángulo"/>
          <p:cNvSpPr/>
          <p:nvPr/>
        </p:nvSpPr>
        <p:spPr>
          <a:xfrm>
            <a:off x="5286380" y="2500306"/>
            <a:ext cx="1214446" cy="78581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Traducción </a:t>
            </a:r>
          </a:p>
          <a:p>
            <a:pPr algn="ctr"/>
            <a:r>
              <a:rPr lang="es-ES" sz="1050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Características /Clasificación</a:t>
            </a:r>
            <a:endParaRPr lang="es-ES" sz="105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35" name="34 Conector recto"/>
          <p:cNvCxnSpPr>
            <a:stCxn id="31" idx="3"/>
            <a:endCxn id="32" idx="1"/>
          </p:cNvCxnSpPr>
          <p:nvPr/>
        </p:nvCxnSpPr>
        <p:spPr>
          <a:xfrm>
            <a:off x="3714744" y="2893215"/>
            <a:ext cx="214314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36 Conector recto"/>
          <p:cNvCxnSpPr>
            <a:stCxn id="32" idx="3"/>
            <a:endCxn id="33" idx="1"/>
          </p:cNvCxnSpPr>
          <p:nvPr/>
        </p:nvCxnSpPr>
        <p:spPr>
          <a:xfrm>
            <a:off x="5072066" y="2893215"/>
            <a:ext cx="214314" cy="158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37 Rectángulo"/>
          <p:cNvSpPr/>
          <p:nvPr/>
        </p:nvSpPr>
        <p:spPr>
          <a:xfrm>
            <a:off x="2500298" y="2357430"/>
            <a:ext cx="4143436" cy="107157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28 Flecha doblada"/>
          <p:cNvSpPr/>
          <p:nvPr/>
        </p:nvSpPr>
        <p:spPr>
          <a:xfrm rot="5400000">
            <a:off x="2500316" y="1571597"/>
            <a:ext cx="714376" cy="1143040"/>
          </a:xfrm>
          <a:prstGeom prst="bentArrow">
            <a:avLst/>
          </a:prstGeom>
          <a:solidFill>
            <a:srgbClr val="FDF4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39" name="38 Rectángulo"/>
          <p:cNvSpPr/>
          <p:nvPr/>
        </p:nvSpPr>
        <p:spPr>
          <a:xfrm>
            <a:off x="71438" y="1500174"/>
            <a:ext cx="2357454" cy="2143140"/>
          </a:xfrm>
          <a:prstGeom prst="rect">
            <a:avLst/>
          </a:prstGeom>
          <a:noFill/>
          <a:ln>
            <a:solidFill>
              <a:schemeClr val="bg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39 CuadroTexto"/>
          <p:cNvSpPr txBox="1"/>
          <p:nvPr/>
        </p:nvSpPr>
        <p:spPr>
          <a:xfrm>
            <a:off x="3357554" y="1928802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PROCESADO SEÑAL</a:t>
            </a:r>
            <a:endParaRPr lang="es-ES" sz="18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41 CuadroTexto"/>
          <p:cNvSpPr txBox="1"/>
          <p:nvPr/>
        </p:nvSpPr>
        <p:spPr>
          <a:xfrm>
            <a:off x="0" y="1071546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ADQUISICIÓN SEÑAL</a:t>
            </a:r>
            <a:endParaRPr lang="es-ES" sz="1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44" name="43 Conector recto"/>
          <p:cNvCxnSpPr>
            <a:stCxn id="24" idx="2"/>
            <a:endCxn id="27" idx="0"/>
          </p:cNvCxnSpPr>
          <p:nvPr/>
        </p:nvCxnSpPr>
        <p:spPr>
          <a:xfrm rot="5400000">
            <a:off x="1519095" y="2431921"/>
            <a:ext cx="406647" cy="1587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47 Rectángulo"/>
          <p:cNvSpPr/>
          <p:nvPr/>
        </p:nvSpPr>
        <p:spPr>
          <a:xfrm>
            <a:off x="6786578" y="1428736"/>
            <a:ext cx="1214446" cy="78581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Interfaz </a:t>
            </a:r>
          </a:p>
          <a:p>
            <a:pPr algn="ctr"/>
            <a:r>
              <a:rPr lang="es-ES" sz="1050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Control</a:t>
            </a:r>
            <a:endParaRPr lang="es-ES" sz="105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9" name="48 Rectángulo"/>
          <p:cNvSpPr/>
          <p:nvPr/>
        </p:nvSpPr>
        <p:spPr>
          <a:xfrm>
            <a:off x="7929586" y="2643182"/>
            <a:ext cx="1000132" cy="57150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Controlador</a:t>
            </a:r>
          </a:p>
          <a:p>
            <a:pPr algn="ctr"/>
            <a:r>
              <a:rPr lang="es-ES" sz="1050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Dispositivo</a:t>
            </a:r>
            <a:endParaRPr lang="es-ES" sz="105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0" name="49 Flecha doblada"/>
          <p:cNvSpPr/>
          <p:nvPr/>
        </p:nvSpPr>
        <p:spPr>
          <a:xfrm>
            <a:off x="5857884" y="1571612"/>
            <a:ext cx="928691" cy="928695"/>
          </a:xfrm>
          <a:prstGeom prst="bentArrow">
            <a:avLst/>
          </a:prstGeom>
          <a:solidFill>
            <a:srgbClr val="FDF4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cxnSp>
        <p:nvCxnSpPr>
          <p:cNvPr id="60" name="59 Forma"/>
          <p:cNvCxnSpPr>
            <a:stCxn id="48" idx="3"/>
            <a:endCxn id="49" idx="0"/>
          </p:cNvCxnSpPr>
          <p:nvPr/>
        </p:nvCxnSpPr>
        <p:spPr>
          <a:xfrm>
            <a:off x="8001024" y="1821645"/>
            <a:ext cx="428628" cy="821537"/>
          </a:xfrm>
          <a:prstGeom prst="bentConnector2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61 Rectángulo"/>
          <p:cNvSpPr/>
          <p:nvPr/>
        </p:nvSpPr>
        <p:spPr>
          <a:xfrm>
            <a:off x="6715140" y="1357298"/>
            <a:ext cx="2286016" cy="207170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3" name="62 CuadroTexto"/>
          <p:cNvSpPr txBox="1"/>
          <p:nvPr/>
        </p:nvSpPr>
        <p:spPr>
          <a:xfrm>
            <a:off x="7072330" y="92867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8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APLICACIÓN</a:t>
            </a:r>
            <a:endParaRPr lang="es-ES" sz="18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4" name="63 CuadroTexto"/>
          <p:cNvSpPr txBox="1"/>
          <p:nvPr/>
        </p:nvSpPr>
        <p:spPr>
          <a:xfrm>
            <a:off x="2643174" y="1357298"/>
            <a:ext cx="1214446" cy="46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 smtClean="0">
                <a:solidFill>
                  <a:srgbClr val="FFFF00"/>
                </a:solidFill>
              </a:rPr>
              <a:t>    Señal </a:t>
            </a:r>
          </a:p>
          <a:p>
            <a:r>
              <a:rPr lang="es-ES" sz="1100" b="1" dirty="0" smtClean="0">
                <a:solidFill>
                  <a:srgbClr val="FFFF00"/>
                </a:solidFill>
              </a:rPr>
              <a:t>digitalizada</a:t>
            </a:r>
            <a:endParaRPr lang="es-ES" sz="1100" b="1" dirty="0">
              <a:solidFill>
                <a:srgbClr val="FFFF00"/>
              </a:solidFill>
            </a:endParaRPr>
          </a:p>
        </p:txBody>
      </p:sp>
      <p:sp>
        <p:nvSpPr>
          <p:cNvPr id="66" name="65 Rectángulo"/>
          <p:cNvSpPr/>
          <p:nvPr/>
        </p:nvSpPr>
        <p:spPr>
          <a:xfrm>
            <a:off x="3428992" y="3786190"/>
            <a:ext cx="2286016" cy="357190"/>
          </a:xfrm>
          <a:prstGeom prst="rect">
            <a:avLst/>
          </a:prstGeom>
          <a:solidFill>
            <a:schemeClr val="tx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50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Configuración Sistema</a:t>
            </a:r>
            <a:endParaRPr lang="es-ES" sz="105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7" name="66 Flecha abajo"/>
          <p:cNvSpPr/>
          <p:nvPr/>
        </p:nvSpPr>
        <p:spPr>
          <a:xfrm rot="10800000">
            <a:off x="4429124" y="3500438"/>
            <a:ext cx="357190" cy="285752"/>
          </a:xfrm>
          <a:prstGeom prst="downArrow">
            <a:avLst/>
          </a:prstGeom>
          <a:solidFill>
            <a:schemeClr val="tx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9" name="78 CuadroTexto"/>
          <p:cNvSpPr txBox="1"/>
          <p:nvPr/>
        </p:nvSpPr>
        <p:spPr>
          <a:xfrm>
            <a:off x="5572132" y="1214422"/>
            <a:ext cx="1143008" cy="46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 smtClean="0">
                <a:solidFill>
                  <a:srgbClr val="FFFF00"/>
                </a:solidFill>
              </a:rPr>
              <a:t>Comandos</a:t>
            </a:r>
          </a:p>
          <a:p>
            <a:r>
              <a:rPr lang="es-ES" sz="1100" b="1" dirty="0" smtClean="0">
                <a:solidFill>
                  <a:srgbClr val="FFFF00"/>
                </a:solidFill>
              </a:rPr>
              <a:t>Dispositivo</a:t>
            </a:r>
            <a:endParaRPr lang="es-ES" sz="1100" b="1" dirty="0">
              <a:solidFill>
                <a:srgbClr val="FFFF00"/>
              </a:solidFill>
            </a:endParaRPr>
          </a:p>
        </p:txBody>
      </p:sp>
      <p:pic>
        <p:nvPicPr>
          <p:cNvPr id="1027" name="Picture 3" descr="C:\Documents and Settings\YOLANDA\Configuración local\Archivos temporales de Internet\Content.IE5\3XEE7LAD\MCj0439833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29454" y="2357430"/>
            <a:ext cx="714380" cy="857256"/>
          </a:xfrm>
          <a:prstGeom prst="rect">
            <a:avLst/>
          </a:prstGeom>
          <a:noFill/>
        </p:spPr>
      </p:pic>
      <p:cxnSp>
        <p:nvCxnSpPr>
          <p:cNvPr id="36" name="35 Conector recto"/>
          <p:cNvCxnSpPr>
            <a:stCxn id="48" idx="2"/>
          </p:cNvCxnSpPr>
          <p:nvPr/>
        </p:nvCxnSpPr>
        <p:spPr>
          <a:xfrm rot="5400000">
            <a:off x="7197346" y="2303853"/>
            <a:ext cx="285754" cy="10715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Documents and Settings\YOLANDA\Configuración local\Archivos temporales de Internet\Content.IE5\D9SWCDXE\MCj03392220000[1]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3786190"/>
            <a:ext cx="904342" cy="1047218"/>
          </a:xfrm>
          <a:prstGeom prst="rect">
            <a:avLst/>
          </a:prstGeom>
          <a:noFill/>
        </p:spPr>
      </p:pic>
      <p:sp>
        <p:nvSpPr>
          <p:cNvPr id="54" name="53 CuadroTexto"/>
          <p:cNvSpPr txBox="1"/>
          <p:nvPr/>
        </p:nvSpPr>
        <p:spPr>
          <a:xfrm>
            <a:off x="3929058" y="4643446"/>
            <a:ext cx="12858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smtClean="0">
                <a:solidFill>
                  <a:srgbClr val="FFFF00"/>
                </a:solidFill>
              </a:rPr>
              <a:t>FEEDBACK</a:t>
            </a:r>
            <a:endParaRPr lang="es-ES" sz="1400" b="1" dirty="0">
              <a:solidFill>
                <a:srgbClr val="FFFF00"/>
              </a:solidFill>
            </a:endParaRPr>
          </a:p>
        </p:txBody>
      </p:sp>
      <p:sp>
        <p:nvSpPr>
          <p:cNvPr id="55" name="54 Elipse"/>
          <p:cNvSpPr/>
          <p:nvPr/>
        </p:nvSpPr>
        <p:spPr>
          <a:xfrm flipH="1">
            <a:off x="357157" y="2929728"/>
            <a:ext cx="142875" cy="499272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5" name="64 Elipse"/>
          <p:cNvSpPr/>
          <p:nvPr/>
        </p:nvSpPr>
        <p:spPr>
          <a:xfrm flipH="1">
            <a:off x="500033" y="2929728"/>
            <a:ext cx="142875" cy="499272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8" name="67 Elipse"/>
          <p:cNvSpPr/>
          <p:nvPr/>
        </p:nvSpPr>
        <p:spPr>
          <a:xfrm flipH="1">
            <a:off x="642909" y="2929728"/>
            <a:ext cx="142875" cy="499272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9" name="68 Elipse"/>
          <p:cNvSpPr/>
          <p:nvPr/>
        </p:nvSpPr>
        <p:spPr>
          <a:xfrm flipH="1">
            <a:off x="785785" y="2929728"/>
            <a:ext cx="142875" cy="499272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0" name="69 Triángulo isósceles"/>
          <p:cNvSpPr/>
          <p:nvPr/>
        </p:nvSpPr>
        <p:spPr>
          <a:xfrm rot="5400000">
            <a:off x="285720" y="1643050"/>
            <a:ext cx="642942" cy="642942"/>
          </a:xfrm>
          <a:prstGeom prst="triangle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30" name="Picture 6" descr="C:\Documents and Settings\YOLANDA\Configuración local\Archivos temporales de Internet\Content.IE5\20CQ0IAI\MCj01993640000[1].wm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01024" y="4143380"/>
            <a:ext cx="764162" cy="732917"/>
          </a:xfrm>
          <a:prstGeom prst="rect">
            <a:avLst/>
          </a:prstGeom>
          <a:noFill/>
        </p:spPr>
      </p:pic>
      <p:pic>
        <p:nvPicPr>
          <p:cNvPr id="1031" name="Picture 7" descr="C:\Documents and Settings\YOLANDA\Configuración local\Archivos temporales de Internet\Content.IE5\D9SWCDXE\MCj03984710000[1].wm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072462" y="3429000"/>
            <a:ext cx="630611" cy="712791"/>
          </a:xfrm>
          <a:prstGeom prst="rect">
            <a:avLst/>
          </a:prstGeom>
          <a:noFill/>
        </p:spPr>
      </p:pic>
      <p:cxnSp>
        <p:nvCxnSpPr>
          <p:cNvPr id="87" name="86 Forma"/>
          <p:cNvCxnSpPr>
            <a:stCxn id="94" idx="2"/>
          </p:cNvCxnSpPr>
          <p:nvPr/>
        </p:nvCxnSpPr>
        <p:spPr>
          <a:xfrm rot="5400000">
            <a:off x="3673043" y="946230"/>
            <a:ext cx="1333569" cy="6107949"/>
          </a:xfrm>
          <a:prstGeom prst="bentConnector2">
            <a:avLst/>
          </a:prstGeom>
          <a:ln w="508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91 CuadroTexto"/>
          <p:cNvSpPr txBox="1"/>
          <p:nvPr/>
        </p:nvSpPr>
        <p:spPr>
          <a:xfrm>
            <a:off x="214282" y="1785926"/>
            <a:ext cx="785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 err="1" smtClean="0">
                <a:solidFill>
                  <a:schemeClr val="bg1"/>
                </a:solidFill>
              </a:rPr>
              <a:t>Amplif</a:t>
            </a:r>
            <a:r>
              <a:rPr lang="es-ES" sz="1100" b="1" dirty="0" smtClean="0">
                <a:solidFill>
                  <a:schemeClr val="bg1"/>
                </a:solidFill>
              </a:rPr>
              <a:t>.</a:t>
            </a:r>
            <a:endParaRPr lang="es-ES" sz="1100" b="1" dirty="0">
              <a:solidFill>
                <a:schemeClr val="bg1"/>
              </a:solidFill>
            </a:endParaRPr>
          </a:p>
        </p:txBody>
      </p:sp>
      <p:sp>
        <p:nvSpPr>
          <p:cNvPr id="93" name="92 CuadroTexto"/>
          <p:cNvSpPr txBox="1"/>
          <p:nvPr/>
        </p:nvSpPr>
        <p:spPr>
          <a:xfrm>
            <a:off x="214282" y="3357562"/>
            <a:ext cx="9286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 smtClean="0">
                <a:solidFill>
                  <a:schemeClr val="tx1"/>
                </a:solidFill>
              </a:rPr>
              <a:t>Sensores</a:t>
            </a:r>
            <a:endParaRPr lang="es-ES" sz="1100" b="1" dirty="0">
              <a:solidFill>
                <a:schemeClr val="tx1"/>
              </a:solidFill>
            </a:endParaRPr>
          </a:p>
        </p:txBody>
      </p:sp>
      <p:sp>
        <p:nvSpPr>
          <p:cNvPr id="94" name="93 CuadroTexto"/>
          <p:cNvSpPr txBox="1"/>
          <p:nvPr/>
        </p:nvSpPr>
        <p:spPr>
          <a:xfrm>
            <a:off x="6929454" y="3071810"/>
            <a:ext cx="9286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 smtClean="0">
                <a:solidFill>
                  <a:schemeClr val="tx1"/>
                </a:solidFill>
              </a:rPr>
              <a:t>Pantalla</a:t>
            </a:r>
            <a:endParaRPr lang="es-ES" sz="1100" b="1" dirty="0">
              <a:solidFill>
                <a:schemeClr val="tx1"/>
              </a:solidFill>
            </a:endParaRPr>
          </a:p>
        </p:txBody>
      </p:sp>
      <p:cxnSp>
        <p:nvCxnSpPr>
          <p:cNvPr id="97" name="96 Conector angular"/>
          <p:cNvCxnSpPr>
            <a:stCxn id="70" idx="5"/>
            <a:endCxn id="69" idx="0"/>
          </p:cNvCxnSpPr>
          <p:nvPr/>
        </p:nvCxnSpPr>
        <p:spPr>
          <a:xfrm rot="16200000" flipH="1">
            <a:off x="329971" y="2402476"/>
            <a:ext cx="804471" cy="250031"/>
          </a:xfrm>
          <a:prstGeom prst="bentConnector3">
            <a:avLst>
              <a:gd name="adj1" fmla="val 50000"/>
            </a:avLst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98 Conector angular"/>
          <p:cNvCxnSpPr>
            <a:stCxn id="70" idx="5"/>
            <a:endCxn id="68" idx="0"/>
          </p:cNvCxnSpPr>
          <p:nvPr/>
        </p:nvCxnSpPr>
        <p:spPr>
          <a:xfrm rot="16200000" flipH="1">
            <a:off x="258533" y="2473914"/>
            <a:ext cx="804471" cy="107155"/>
          </a:xfrm>
          <a:prstGeom prst="bentConnector3">
            <a:avLst>
              <a:gd name="adj1" fmla="val 50000"/>
            </a:avLst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100 Conector angular"/>
          <p:cNvCxnSpPr>
            <a:stCxn id="70" idx="5"/>
            <a:endCxn id="65" idx="0"/>
          </p:cNvCxnSpPr>
          <p:nvPr/>
        </p:nvCxnSpPr>
        <p:spPr>
          <a:xfrm rot="5400000">
            <a:off x="187096" y="2509632"/>
            <a:ext cx="804471" cy="35721"/>
          </a:xfrm>
          <a:prstGeom prst="bentConnector3">
            <a:avLst>
              <a:gd name="adj1" fmla="val 50000"/>
            </a:avLst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102 Conector angular"/>
          <p:cNvCxnSpPr>
            <a:stCxn id="70" idx="5"/>
            <a:endCxn id="55" idx="0"/>
          </p:cNvCxnSpPr>
          <p:nvPr/>
        </p:nvCxnSpPr>
        <p:spPr>
          <a:xfrm rot="5400000">
            <a:off x="115658" y="2438194"/>
            <a:ext cx="804471" cy="178597"/>
          </a:xfrm>
          <a:prstGeom prst="bentConnector3">
            <a:avLst>
              <a:gd name="adj1" fmla="val 50000"/>
            </a:avLst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114 Conector angular"/>
          <p:cNvCxnSpPr>
            <a:stCxn id="70" idx="0"/>
            <a:endCxn id="24" idx="1"/>
          </p:cNvCxnSpPr>
          <p:nvPr/>
        </p:nvCxnSpPr>
        <p:spPr>
          <a:xfrm flipV="1">
            <a:off x="928662" y="1904074"/>
            <a:ext cx="214314" cy="60447"/>
          </a:xfrm>
          <a:prstGeom prst="bentConnector3">
            <a:avLst>
              <a:gd name="adj1" fmla="val 50000"/>
            </a:avLst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134 CuadroTexto"/>
          <p:cNvSpPr txBox="1"/>
          <p:nvPr/>
        </p:nvSpPr>
        <p:spPr>
          <a:xfrm>
            <a:off x="142844" y="4857760"/>
            <a:ext cx="1500198" cy="46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b="1" dirty="0" smtClean="0">
                <a:solidFill>
                  <a:schemeClr val="tx1"/>
                </a:solidFill>
              </a:rPr>
              <a:t>       USUARIO</a:t>
            </a:r>
          </a:p>
          <a:p>
            <a:r>
              <a:rPr lang="es-ES" sz="1100" b="1" dirty="0" smtClean="0">
                <a:solidFill>
                  <a:schemeClr val="tx1"/>
                </a:solidFill>
              </a:rPr>
              <a:t>(Actividad cerebral)</a:t>
            </a:r>
            <a:endParaRPr lang="es-ES" sz="11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contenido"/>
          <p:cNvSpPr>
            <a:spLocks noGrp="1"/>
          </p:cNvSpPr>
          <p:nvPr>
            <p:ph/>
          </p:nvPr>
        </p:nvSpPr>
        <p:spPr>
          <a:xfrm>
            <a:off x="500034" y="357166"/>
            <a:ext cx="8229600" cy="5214974"/>
          </a:xfrm>
          <a:ln>
            <a:noFill/>
          </a:ln>
        </p:spPr>
        <p:txBody>
          <a:bodyPr/>
          <a:lstStyle/>
          <a:p>
            <a:endParaRPr lang="es-ES" dirty="0" smtClean="0"/>
          </a:p>
          <a:p>
            <a:pPr>
              <a:buFont typeface="Wingdings" pitchFamily="2" charset="2"/>
              <a:buChar char="q"/>
            </a:pPr>
            <a:endParaRPr lang="es-ES" b="1" dirty="0" smtClean="0">
              <a:solidFill>
                <a:srgbClr val="FFFF00"/>
              </a:solidFill>
            </a:endParaRP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112A2-4364-4341-AD5C-73B6769FC2B0}" type="slidenum">
              <a:rPr lang="es-ES" smtClean="0"/>
              <a:pPr/>
              <a:t>30</a:t>
            </a:fld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42852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>Índice</a:t>
            </a:r>
            <a:b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</a:br>
            <a:endParaRPr lang="es-ES" sz="6700" dirty="0">
              <a:solidFill>
                <a:schemeClr val="tx1"/>
              </a:solidFill>
              <a:latin typeface="Times" pitchFamily="18" charset="0"/>
              <a:cs typeface="Tahoma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714348" y="857232"/>
            <a:ext cx="742955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2285984" y="4500570"/>
            <a:ext cx="4714908" cy="5334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2000232" y="1071546"/>
            <a:ext cx="430848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Clr>
                <a:srgbClr val="749BC2"/>
              </a:buClr>
              <a:buFont typeface="Wingdings" pitchFamily="2" charset="2"/>
              <a:buNone/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  <a:sym typeface="Wingdings" pitchFamily="2" charset="2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  <a:sym typeface="Wingdings" pitchFamily="2" charset="2"/>
              </a:rPr>
              <a:t>Sistema BCI</a:t>
            </a:r>
            <a:endParaRPr lang="es-ES_tradnl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2000232" y="1643050"/>
            <a:ext cx="5878534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Clr>
                <a:srgbClr val="749BC2"/>
              </a:buClr>
              <a:buFont typeface="Wingdings" pitchFamily="2" charset="2"/>
              <a:buNone/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  <a:sym typeface="Wingdings" pitchFamily="2" charset="2"/>
              </a:rPr>
              <a:t></a:t>
            </a:r>
            <a:r>
              <a:rPr lang="es-ES_tradnl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Realidad Virtual y VRML</a:t>
            </a:r>
            <a:endParaRPr lang="es-ES_tradnl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  <a:p>
            <a:pPr>
              <a:spcBef>
                <a:spcPct val="0"/>
              </a:spcBef>
            </a:pPr>
            <a:endParaRPr lang="es-ES" sz="200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charset="0"/>
            </a:endParaRPr>
          </a:p>
        </p:txBody>
      </p:sp>
      <p:sp>
        <p:nvSpPr>
          <p:cNvPr id="18" name="Text Box 15"/>
          <p:cNvSpPr txBox="1">
            <a:spLocks noChangeArrowheads="1"/>
          </p:cNvSpPr>
          <p:nvPr/>
        </p:nvSpPr>
        <p:spPr bwMode="auto">
          <a:xfrm>
            <a:off x="2000232" y="2214555"/>
            <a:ext cx="5929354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Clr>
                <a:srgbClr val="749BC2"/>
              </a:buClr>
              <a:buFont typeface="Wingdings" pitchFamily="2" charset="2"/>
              <a:buNone/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Objetivos</a:t>
            </a:r>
            <a:endParaRPr lang="es-ES_tradnl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  <a:p>
            <a:pPr>
              <a:spcBef>
                <a:spcPct val="0"/>
              </a:spcBef>
            </a:pPr>
            <a:endParaRPr lang="es-ES" sz="200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charset="0"/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2000232" y="2857496"/>
            <a:ext cx="602299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Herramientas utilizadas</a:t>
            </a:r>
            <a:endParaRPr lang="es-ES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2000232" y="3429000"/>
            <a:ext cx="595155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Modelado de los mundos</a:t>
            </a:r>
            <a:endParaRPr lang="es-ES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21" name="Text Box 17"/>
          <p:cNvSpPr txBox="1">
            <a:spLocks noChangeArrowheads="1"/>
          </p:cNvSpPr>
          <p:nvPr/>
        </p:nvSpPr>
        <p:spPr bwMode="auto">
          <a:xfrm>
            <a:off x="2000232" y="4000504"/>
            <a:ext cx="595155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Integración y </a:t>
            </a:r>
            <a:r>
              <a:rPr lang="es-ES_tradnl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p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ruebas </a:t>
            </a:r>
            <a:endParaRPr lang="es-ES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22" name="Text Box 17"/>
          <p:cNvSpPr txBox="1">
            <a:spLocks noChangeArrowheads="1"/>
          </p:cNvSpPr>
          <p:nvPr/>
        </p:nvSpPr>
        <p:spPr bwMode="auto">
          <a:xfrm>
            <a:off x="2000232" y="4500570"/>
            <a:ext cx="595155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Conclusiones y líneas futuras </a:t>
            </a:r>
            <a:endParaRPr lang="es-ES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contenido"/>
          <p:cNvSpPr>
            <a:spLocks noGrp="1"/>
          </p:cNvSpPr>
          <p:nvPr>
            <p:ph/>
          </p:nvPr>
        </p:nvSpPr>
        <p:spPr>
          <a:xfrm>
            <a:off x="500034" y="357166"/>
            <a:ext cx="8229600" cy="5214974"/>
          </a:xfrm>
          <a:ln>
            <a:noFill/>
          </a:ln>
        </p:spPr>
        <p:txBody>
          <a:bodyPr/>
          <a:lstStyle/>
          <a:p>
            <a:endParaRPr lang="es-ES" dirty="0" smtClean="0"/>
          </a:p>
          <a:p>
            <a:pPr>
              <a:buFont typeface="Wingdings" pitchFamily="2" charset="2"/>
              <a:buChar char="q"/>
            </a:pPr>
            <a:r>
              <a:rPr lang="es-ES" sz="2400" b="1" dirty="0" smtClean="0">
                <a:solidFill>
                  <a:srgbClr val="FDF49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Conclusiones</a:t>
            </a:r>
          </a:p>
          <a:p>
            <a:pPr lvl="2">
              <a:buNone/>
            </a:pPr>
            <a:endParaRPr lang="es-ES" b="1" dirty="0" smtClean="0">
              <a:solidFill>
                <a:srgbClr val="FDF49B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Tahoma" pitchFamily="34" charset="0"/>
              <a:cs typeface="Tahoma" pitchFamily="34" charset="0"/>
            </a:endParaRPr>
          </a:p>
          <a:p>
            <a:pPr lvl="1">
              <a:buFont typeface="Wingdings" pitchFamily="2" charset="2"/>
              <a:buChar char="Ø"/>
            </a:pPr>
            <a:endParaRPr lang="es-ES" b="1" dirty="0" smtClean="0">
              <a:solidFill>
                <a:srgbClr val="FDF49B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Tahoma" pitchFamily="34" charset="0"/>
              <a:cs typeface="Tahoma" pitchFamily="34" charset="0"/>
            </a:endParaRP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112A2-4364-4341-AD5C-73B6769FC2B0}" type="slidenum">
              <a:rPr lang="es-ES" smtClean="0"/>
              <a:pPr/>
              <a:t>31</a:t>
            </a:fld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42852"/>
            <a:ext cx="8229600" cy="714380"/>
          </a:xfrm>
        </p:spPr>
        <p:txBody>
          <a:bodyPr>
            <a:noAutofit/>
          </a:bodyPr>
          <a:lstStyle/>
          <a:p>
            <a:r>
              <a:rPr lang="es-ES" sz="4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es-ES" sz="4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s-ES" sz="4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s-ES" sz="40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>Conclusiones y líneas futuras</a:t>
            </a:r>
            <a:r>
              <a:rPr lang="es-ES" sz="48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/>
            </a:r>
            <a:br>
              <a:rPr lang="es-ES" sz="48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</a:br>
            <a:endParaRPr lang="es-ES" sz="4800" dirty="0">
              <a:solidFill>
                <a:schemeClr val="tx1"/>
              </a:solidFill>
              <a:latin typeface="Times" pitchFamily="18" charset="0"/>
              <a:cs typeface="Tahoma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714348" y="857232"/>
            <a:ext cx="742955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857224" y="1643050"/>
            <a:ext cx="68580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2400" dirty="0" smtClean="0">
                <a:effectLst/>
                <a:latin typeface="Times New Roman" charset="0"/>
              </a:rPr>
              <a:t>- </a:t>
            </a:r>
            <a:r>
              <a:rPr lang="es-ES" sz="1800" b="1" dirty="0" smtClean="0">
                <a:effectLst/>
                <a:latin typeface="Arial" charset="0"/>
              </a:rPr>
              <a:t>Desarrollo y diseño de mundos virtuales:</a:t>
            </a:r>
            <a:endParaRPr lang="es-ES" sz="1600" b="1" dirty="0">
              <a:effectLst/>
              <a:latin typeface="Times New Roman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428728" y="2143116"/>
            <a:ext cx="68580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2400" dirty="0" smtClean="0">
                <a:effectLst/>
                <a:latin typeface="Times New Roman" charset="0"/>
              </a:rPr>
              <a:t>- </a:t>
            </a:r>
            <a:r>
              <a:rPr lang="es-ES" sz="1800" b="1" dirty="0" smtClean="0">
                <a:effectLst/>
                <a:latin typeface="Arial" charset="0"/>
              </a:rPr>
              <a:t>Representan ambientes reales y conocidos.</a:t>
            </a:r>
            <a:endParaRPr lang="es-ES" sz="1600" b="1" dirty="0">
              <a:effectLst/>
              <a:latin typeface="Times New Roman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428728" y="2714620"/>
            <a:ext cx="68580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2400" dirty="0" smtClean="0">
                <a:effectLst/>
                <a:latin typeface="Times New Roman" charset="0"/>
              </a:rPr>
              <a:t>- </a:t>
            </a:r>
            <a:r>
              <a:rPr lang="es-ES" sz="1800" b="1" dirty="0" smtClean="0">
                <a:effectLst/>
                <a:latin typeface="Arial" charset="0"/>
              </a:rPr>
              <a:t>Refuerzan biofeedback del usuario.</a:t>
            </a:r>
            <a:endParaRPr lang="es-ES" sz="1600" b="1" dirty="0">
              <a:effectLst/>
              <a:latin typeface="Times New Roman" charset="0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1428728" y="3214686"/>
            <a:ext cx="68580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2400" dirty="0" smtClean="0">
                <a:effectLst/>
                <a:latin typeface="Times New Roman" charset="0"/>
              </a:rPr>
              <a:t>- </a:t>
            </a:r>
            <a:r>
              <a:rPr lang="es-ES" sz="1800" b="1" dirty="0" smtClean="0">
                <a:effectLst/>
                <a:latin typeface="Arial" charset="0"/>
              </a:rPr>
              <a:t>Limites de exploración los impone el usuario.</a:t>
            </a:r>
            <a:endParaRPr lang="es-ES" sz="1600" b="1" dirty="0">
              <a:effectLst/>
              <a:latin typeface="Times New Roman" charset="0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1428728" y="3714752"/>
            <a:ext cx="68580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2400" dirty="0" smtClean="0">
                <a:effectLst/>
                <a:latin typeface="Times New Roman" charset="0"/>
              </a:rPr>
              <a:t>- </a:t>
            </a:r>
            <a:r>
              <a:rPr lang="es-ES" sz="1800" b="1" dirty="0" smtClean="0">
                <a:effectLst/>
                <a:latin typeface="Arial" charset="0"/>
              </a:rPr>
              <a:t>Entornos de simulación y evaluación seguros.</a:t>
            </a:r>
            <a:endParaRPr lang="es-ES" sz="1600" b="1" dirty="0">
              <a:effectLst/>
              <a:latin typeface="Times New Roman" charset="0"/>
            </a:endParaRP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1428728" y="4286256"/>
            <a:ext cx="685804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2400" dirty="0" smtClean="0">
                <a:effectLst/>
                <a:latin typeface="Times New Roman" charset="0"/>
              </a:rPr>
              <a:t>- </a:t>
            </a:r>
            <a:r>
              <a:rPr lang="es-ES" sz="1800" b="1" dirty="0" smtClean="0">
                <a:effectLst/>
                <a:latin typeface="Arial" charset="0"/>
              </a:rPr>
              <a:t>Potente herramienta de modelado, limitada por VRML.</a:t>
            </a:r>
            <a:endParaRPr lang="es-ES" sz="1600" b="1" dirty="0">
              <a:effectLst/>
              <a:latin typeface="Times New Roman" charset="0"/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contenido"/>
          <p:cNvSpPr>
            <a:spLocks noGrp="1"/>
          </p:cNvSpPr>
          <p:nvPr>
            <p:ph/>
          </p:nvPr>
        </p:nvSpPr>
        <p:spPr>
          <a:xfrm>
            <a:off x="500034" y="357166"/>
            <a:ext cx="8229600" cy="5214974"/>
          </a:xfrm>
          <a:ln>
            <a:noFill/>
          </a:ln>
        </p:spPr>
        <p:txBody>
          <a:bodyPr/>
          <a:lstStyle/>
          <a:p>
            <a:endParaRPr lang="es-ES" dirty="0" smtClean="0"/>
          </a:p>
          <a:p>
            <a:pPr>
              <a:buFont typeface="Wingdings" pitchFamily="2" charset="2"/>
              <a:buChar char="q"/>
            </a:pPr>
            <a:r>
              <a:rPr lang="es-ES" sz="2400" b="1" dirty="0" smtClean="0">
                <a:solidFill>
                  <a:srgbClr val="FDF49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Líneas futuras</a:t>
            </a:r>
          </a:p>
          <a:p>
            <a:pPr>
              <a:buFont typeface="Wingdings" pitchFamily="2" charset="2"/>
              <a:buChar char="q"/>
            </a:pPr>
            <a:endParaRPr lang="es-ES" sz="2400" b="1" dirty="0" smtClean="0">
              <a:solidFill>
                <a:srgbClr val="FDF49B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  <a:p>
            <a:pPr>
              <a:buFont typeface="Wingdings" pitchFamily="2" charset="2"/>
              <a:buChar char="q"/>
            </a:pPr>
            <a:endParaRPr lang="es-ES" sz="2400" b="1" dirty="0" smtClean="0">
              <a:solidFill>
                <a:srgbClr val="FDF49B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112A2-4364-4341-AD5C-73B6769FC2B0}" type="slidenum">
              <a:rPr lang="es-ES" smtClean="0"/>
              <a:pPr/>
              <a:t>32</a:t>
            </a:fld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42852"/>
            <a:ext cx="8229600" cy="714380"/>
          </a:xfrm>
        </p:spPr>
        <p:txBody>
          <a:bodyPr>
            <a:noAutofit/>
          </a:bodyPr>
          <a:lstStyle/>
          <a:p>
            <a:r>
              <a:rPr lang="es-ES" sz="4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es-ES" sz="4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s-ES" sz="4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s-ES" sz="40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>Conclusiones y líneas futuras</a:t>
            </a:r>
            <a:r>
              <a:rPr lang="es-ES" sz="48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/>
            </a:r>
            <a:br>
              <a:rPr lang="es-ES" sz="48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</a:br>
            <a:endParaRPr lang="es-ES" sz="4800" dirty="0">
              <a:solidFill>
                <a:schemeClr val="tx1"/>
              </a:solidFill>
              <a:latin typeface="Times" pitchFamily="18" charset="0"/>
              <a:cs typeface="Tahoma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714348" y="857232"/>
            <a:ext cx="742955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857224" y="1643050"/>
            <a:ext cx="392909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2400" dirty="0" smtClean="0">
                <a:effectLst/>
                <a:latin typeface="Times New Roman" charset="0"/>
              </a:rPr>
              <a:t>- </a:t>
            </a:r>
            <a:r>
              <a:rPr lang="es-ES" sz="1800" b="1" dirty="0" smtClean="0">
                <a:effectLst/>
                <a:latin typeface="Arial" charset="0"/>
              </a:rPr>
              <a:t>Aumentar inmersión del usuario</a:t>
            </a:r>
            <a:endParaRPr lang="es-ES" sz="1600" b="1" dirty="0">
              <a:effectLst/>
              <a:latin typeface="Times New Roman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857224" y="3071810"/>
            <a:ext cx="48577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2400" dirty="0">
                <a:effectLst/>
                <a:latin typeface="Times New Roman" charset="0"/>
              </a:rPr>
              <a:t>- </a:t>
            </a:r>
            <a:r>
              <a:rPr lang="es-ES" sz="1800" b="1" dirty="0" smtClean="0">
                <a:effectLst/>
                <a:latin typeface="Arial" charset="0"/>
              </a:rPr>
              <a:t>Incrementar interactividad entre objetos</a:t>
            </a:r>
            <a:endParaRPr lang="es-ES" sz="1600" b="1" dirty="0">
              <a:effectLst/>
              <a:latin typeface="Times New Roman" charset="0"/>
            </a:endParaRPr>
          </a:p>
        </p:txBody>
      </p:sp>
      <p:sp>
        <p:nvSpPr>
          <p:cNvPr id="9" name="8 Flecha derecha"/>
          <p:cNvSpPr/>
          <p:nvPr/>
        </p:nvSpPr>
        <p:spPr>
          <a:xfrm>
            <a:off x="4714876" y="1785926"/>
            <a:ext cx="500066" cy="214314"/>
          </a:xfrm>
          <a:prstGeom prst="rightArrow">
            <a:avLst/>
          </a:prstGeom>
          <a:solidFill>
            <a:srgbClr val="FDF4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5500694" y="1214422"/>
            <a:ext cx="283923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s-ES" sz="1800" b="1" dirty="0" smtClean="0">
                <a:effectLst/>
                <a:latin typeface="Arial" charset="0"/>
              </a:rPr>
              <a:t>Involucrar más sentidos</a:t>
            </a:r>
            <a:endParaRPr lang="es-ES" sz="1600" b="1" dirty="0">
              <a:effectLst/>
              <a:latin typeface="Times New Roman" charset="0"/>
            </a:endParaRPr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5500694" y="1714488"/>
            <a:ext cx="33137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s-ES" sz="1800" b="1" dirty="0" smtClean="0">
                <a:effectLst/>
                <a:latin typeface="Arial" charset="0"/>
              </a:rPr>
              <a:t>Experimentación simultanea</a:t>
            </a:r>
            <a:endParaRPr lang="es-ES" sz="1600" b="1" dirty="0">
              <a:effectLst/>
              <a:latin typeface="Times New Roman" charset="0"/>
            </a:endParaRPr>
          </a:p>
        </p:txBody>
      </p:sp>
      <p:sp>
        <p:nvSpPr>
          <p:cNvPr id="15" name="14 Flecha derecha"/>
          <p:cNvSpPr/>
          <p:nvPr/>
        </p:nvSpPr>
        <p:spPr>
          <a:xfrm>
            <a:off x="5572132" y="3214686"/>
            <a:ext cx="500066" cy="214314"/>
          </a:xfrm>
          <a:prstGeom prst="rightArrow">
            <a:avLst/>
          </a:prstGeom>
          <a:solidFill>
            <a:srgbClr val="FDF4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6072198" y="3143248"/>
            <a:ext cx="29289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800" b="1" dirty="0" smtClean="0">
                <a:effectLst/>
                <a:latin typeface="Arial" charset="0"/>
              </a:rPr>
              <a:t>Colisiones encadenadas</a:t>
            </a:r>
            <a:endParaRPr lang="es-ES" sz="1600" b="1" dirty="0">
              <a:effectLst/>
              <a:latin typeface="Times New Roman" charset="0"/>
            </a:endParaRPr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857224" y="4071942"/>
            <a:ext cx="464347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2400" dirty="0">
                <a:effectLst/>
                <a:latin typeface="Times New Roman" charset="0"/>
              </a:rPr>
              <a:t>- </a:t>
            </a:r>
            <a:r>
              <a:rPr lang="es-ES" sz="1800" b="1" dirty="0" smtClean="0">
                <a:effectLst/>
                <a:latin typeface="Arial" charset="0"/>
              </a:rPr>
              <a:t>Impresión más realista de los mundos</a:t>
            </a:r>
            <a:endParaRPr lang="es-ES" sz="1600" b="1" dirty="0">
              <a:effectLst/>
              <a:latin typeface="Times New Roman" charset="0"/>
            </a:endParaRPr>
          </a:p>
        </p:txBody>
      </p:sp>
      <p:sp>
        <p:nvSpPr>
          <p:cNvPr id="18" name="17 Flecha derecha"/>
          <p:cNvSpPr/>
          <p:nvPr/>
        </p:nvSpPr>
        <p:spPr>
          <a:xfrm>
            <a:off x="5429256" y="4214818"/>
            <a:ext cx="500066" cy="214314"/>
          </a:xfrm>
          <a:prstGeom prst="rightArrow">
            <a:avLst/>
          </a:prstGeom>
          <a:solidFill>
            <a:srgbClr val="FDF4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6000760" y="4143380"/>
            <a:ext cx="29289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800" b="1" dirty="0" err="1" smtClean="0">
                <a:effectLst/>
                <a:latin typeface="Arial" charset="0"/>
              </a:rPr>
              <a:t>OpenGL</a:t>
            </a:r>
            <a:r>
              <a:rPr lang="es-ES" sz="1800" b="1" dirty="0" smtClean="0">
                <a:effectLst/>
                <a:latin typeface="Arial" charset="0"/>
              </a:rPr>
              <a:t> o </a:t>
            </a:r>
            <a:r>
              <a:rPr lang="es-ES" sz="1800" b="1" dirty="0" err="1" smtClean="0">
                <a:effectLst/>
                <a:latin typeface="Arial" charset="0"/>
              </a:rPr>
              <a:t>DirectX</a:t>
            </a:r>
            <a:endParaRPr lang="es-ES" sz="1600" b="1" dirty="0">
              <a:effectLst/>
              <a:latin typeface="Times New Roman" charset="0"/>
            </a:endParaRPr>
          </a:p>
        </p:txBody>
      </p:sp>
      <p:sp>
        <p:nvSpPr>
          <p:cNvPr id="21" name="Text Box 5"/>
          <p:cNvSpPr txBox="1">
            <a:spLocks noChangeArrowheads="1"/>
          </p:cNvSpPr>
          <p:nvPr/>
        </p:nvSpPr>
        <p:spPr bwMode="auto">
          <a:xfrm>
            <a:off x="5500694" y="2214554"/>
            <a:ext cx="26170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es-ES" sz="1800" b="1" dirty="0" smtClean="0">
                <a:effectLst/>
                <a:latin typeface="Arial" charset="0"/>
              </a:rPr>
              <a:t>Visión estereoscópica</a:t>
            </a:r>
            <a:endParaRPr lang="es-ES" sz="1600" b="1" dirty="0">
              <a:effectLst/>
              <a:latin typeface="Times New Roman" charset="0"/>
            </a:endParaRPr>
          </a:p>
        </p:txBody>
      </p:sp>
      <p:sp>
        <p:nvSpPr>
          <p:cNvPr id="19" name="AutoShape 67"/>
          <p:cNvSpPr>
            <a:spLocks/>
          </p:cNvSpPr>
          <p:nvPr/>
        </p:nvSpPr>
        <p:spPr bwMode="auto">
          <a:xfrm flipH="1">
            <a:off x="5286380" y="1000108"/>
            <a:ext cx="175988" cy="1785950"/>
          </a:xfrm>
          <a:prstGeom prst="leftBrace">
            <a:avLst>
              <a:gd name="adj1" fmla="val 83333"/>
              <a:gd name="adj2" fmla="val 50000"/>
            </a:avLst>
          </a:prstGeom>
          <a:noFill/>
          <a:ln w="25400">
            <a:solidFill>
              <a:srgbClr val="F7C62B"/>
            </a:solidFill>
            <a:round/>
            <a:headEnd/>
            <a:tailEnd/>
          </a:ln>
          <a:effectLst/>
          <a:scene3d>
            <a:camera prst="legacyObliqueTopRight">
              <a:rot lat="0" lon="10199978" rev="0"/>
            </a:camera>
            <a:lightRig rig="legacyFlat3" dir="b"/>
          </a:scene3d>
          <a:sp3d extrusionH="290500" prstMaterial="legacyMatte">
            <a:bevelT w="13500" h="13500" prst="angle"/>
            <a:bevelB w="13500" h="13500" prst="angle"/>
            <a:extrusionClr>
              <a:srgbClr val="F7C62B"/>
            </a:extrusionClr>
          </a:sp3d>
        </p:spPr>
        <p:txBody>
          <a:bodyPr wrap="none" anchor="ctr">
            <a:flatTx/>
          </a:bodyPr>
          <a:lstStyle/>
          <a:p>
            <a:endParaRPr lang="es-ES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356AF7-1E40-4FCE-BD28-874FBE129575}" type="slidenum">
              <a:rPr lang="es-ES"/>
              <a:pPr/>
              <a:t>33</a:t>
            </a:fld>
            <a:endParaRPr lang="es-ES"/>
          </a:p>
        </p:txBody>
      </p:sp>
      <p:pic>
        <p:nvPicPr>
          <p:cNvPr id="2050" name="Picture 2" descr="logo_um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4063" y="228600"/>
            <a:ext cx="1303337" cy="1154113"/>
          </a:xfrm>
          <a:prstGeom prst="rect">
            <a:avLst/>
          </a:prstGeom>
          <a:noFill/>
        </p:spPr>
      </p:pic>
      <p:pic>
        <p:nvPicPr>
          <p:cNvPr id="2051" name="Picture 3" descr="etsit"/>
          <p:cNvPicPr>
            <a:picLocks noChangeAspect="1" noChangeArrowheads="1"/>
          </p:cNvPicPr>
          <p:nvPr/>
        </p:nvPicPr>
        <p:blipFill>
          <a:blip r:embed="rId4">
            <a:grayscl/>
          </a:blip>
          <a:srcRect/>
          <a:stretch>
            <a:fillRect/>
          </a:stretch>
        </p:blipFill>
        <p:spPr bwMode="auto">
          <a:xfrm>
            <a:off x="7239000" y="228600"/>
            <a:ext cx="1127125" cy="115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7" name="Text Box 9"/>
          <p:cNvSpPr txBox="1">
            <a:spLocks noChangeArrowheads="1"/>
          </p:cNvSpPr>
          <p:nvPr/>
        </p:nvSpPr>
        <p:spPr bwMode="auto">
          <a:xfrm>
            <a:off x="2759075" y="555625"/>
            <a:ext cx="36576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algn="ctr">
              <a:spcBef>
                <a:spcPct val="0"/>
              </a:spcBef>
            </a:pPr>
            <a:r>
              <a:rPr lang="es-ES" sz="2400">
                <a:solidFill>
                  <a:schemeClr val="tx1"/>
                </a:solidFill>
                <a:effectLst/>
              </a:rPr>
              <a:t>E.T.S.I.Telecomunicación</a:t>
            </a:r>
            <a:br>
              <a:rPr lang="es-ES" sz="2400">
                <a:solidFill>
                  <a:schemeClr val="tx1"/>
                </a:solidFill>
                <a:effectLst/>
              </a:rPr>
            </a:br>
            <a:r>
              <a:rPr lang="es-ES" sz="2400">
                <a:solidFill>
                  <a:schemeClr val="tx1"/>
                </a:solidFill>
                <a:effectLst/>
              </a:rPr>
              <a:t>Universidad de Málaga</a:t>
            </a:r>
          </a:p>
        </p:txBody>
      </p:sp>
      <p:sp>
        <p:nvSpPr>
          <p:cNvPr id="2059" name="Line 11"/>
          <p:cNvSpPr>
            <a:spLocks noChangeShapeType="1"/>
          </p:cNvSpPr>
          <p:nvPr/>
        </p:nvSpPr>
        <p:spPr bwMode="auto">
          <a:xfrm>
            <a:off x="989013" y="1524000"/>
            <a:ext cx="7239000" cy="0"/>
          </a:xfrm>
          <a:prstGeom prst="line">
            <a:avLst/>
          </a:prstGeom>
          <a:noFill/>
          <a:ln w="88900" cmpd="dbl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s-ES"/>
          </a:p>
        </p:txBody>
      </p:sp>
      <p:sp>
        <p:nvSpPr>
          <p:cNvPr id="2061" name="Text Box 13"/>
          <p:cNvSpPr txBox="1">
            <a:spLocks noChangeArrowheads="1"/>
          </p:cNvSpPr>
          <p:nvPr/>
        </p:nvSpPr>
        <p:spPr bwMode="auto">
          <a:xfrm>
            <a:off x="304800" y="1781175"/>
            <a:ext cx="8686800" cy="3557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2800" b="1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DESARROLLO Y DISEÑO DE MUNDOS VIRTUALES PARA LA NAVEGACIÓN A TRAVÉS DE UN SISTEMA BCI</a:t>
            </a:r>
            <a:endParaRPr lang="es-ES" sz="28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r>
              <a:rPr lang="es-ES_tradnl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 </a:t>
            </a:r>
          </a:p>
          <a:p>
            <a:r>
              <a:rPr lang="es-ES_tradnl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  </a:t>
            </a:r>
            <a:r>
              <a:rPr lang="es-ES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Autor:</a:t>
            </a:r>
            <a:r>
              <a:rPr lang="es-ES_tradnl" sz="20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Manuel Jesús Romero Perales</a:t>
            </a:r>
            <a:endParaRPr lang="es-ES" sz="2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r>
              <a:rPr lang="es-ES_tradnl" sz="2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        </a:t>
            </a:r>
            <a:r>
              <a:rPr lang="es-ES" sz="2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Tutor: </a:t>
            </a:r>
            <a:r>
              <a:rPr lang="es-ES_tradnl" sz="2000" dirty="0">
                <a:effectLst>
                  <a:outerShdw blurRad="38100" dist="38100" dir="2700000" algn="tl">
                    <a:srgbClr val="000000"/>
                  </a:outerShdw>
                </a:effectLst>
              </a:rPr>
              <a:t>Ricardo Ron </a:t>
            </a:r>
            <a:r>
              <a:rPr lang="es-ES_tradnl" sz="2000" dirty="0" err="1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Angevín</a:t>
            </a:r>
            <a:endParaRPr lang="es-ES" sz="2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ctr">
              <a:spcBef>
                <a:spcPct val="0"/>
              </a:spcBef>
            </a:pPr>
            <a:endParaRPr lang="es-ES" sz="2000" dirty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contenido"/>
          <p:cNvSpPr>
            <a:spLocks noGrp="1"/>
          </p:cNvSpPr>
          <p:nvPr>
            <p:ph/>
          </p:nvPr>
        </p:nvSpPr>
        <p:spPr>
          <a:xfrm>
            <a:off x="500034" y="357166"/>
            <a:ext cx="8229600" cy="5214974"/>
          </a:xfrm>
          <a:ln>
            <a:noFill/>
          </a:ln>
        </p:spPr>
        <p:txBody>
          <a:bodyPr>
            <a:normAutofit/>
          </a:bodyPr>
          <a:lstStyle/>
          <a:p>
            <a:endParaRPr lang="es-ES" dirty="0" smtClean="0"/>
          </a:p>
          <a:p>
            <a:pPr>
              <a:buFont typeface="Wingdings" pitchFamily="2" charset="2"/>
              <a:buChar char="q"/>
            </a:pPr>
            <a:r>
              <a:rPr lang="es-ES" sz="2400" b="1" dirty="0" smtClean="0">
                <a:solidFill>
                  <a:srgbClr val="FDF49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Características</a:t>
            </a:r>
          </a:p>
          <a:p>
            <a:pPr lvl="1">
              <a:buFont typeface="Wingdings" pitchFamily="2" charset="2"/>
              <a:buChar char="§"/>
            </a:pPr>
            <a:r>
              <a:rPr lang="es-ES" sz="2000" b="1" dirty="0" smtClean="0">
                <a:solidFill>
                  <a:srgbClr val="FDF49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Bidireccional</a:t>
            </a:r>
          </a:p>
          <a:p>
            <a:pPr lvl="1">
              <a:buNone/>
            </a:pPr>
            <a:endParaRPr lang="es-ES" sz="2000" b="1" dirty="0" smtClean="0">
              <a:solidFill>
                <a:srgbClr val="FDF49B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s-ES" sz="2000" b="1" dirty="0" smtClean="0">
                <a:solidFill>
                  <a:srgbClr val="FDF49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Modo de operación</a:t>
            </a:r>
          </a:p>
          <a:p>
            <a:pPr lvl="1">
              <a:buFont typeface="Wingdings" pitchFamily="2" charset="2"/>
              <a:buChar char="§"/>
            </a:pPr>
            <a:endParaRPr lang="es-ES" sz="2000" b="1" dirty="0" smtClean="0">
              <a:solidFill>
                <a:srgbClr val="FDF49B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s-ES" sz="2000" b="1" dirty="0" smtClean="0">
                <a:solidFill>
                  <a:srgbClr val="FDF49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Tipo de registro</a:t>
            </a:r>
          </a:p>
          <a:p>
            <a:pPr lvl="1">
              <a:buFont typeface="Wingdings" pitchFamily="2" charset="2"/>
              <a:buChar char="§"/>
            </a:pPr>
            <a:endParaRPr lang="es-ES" sz="2000" b="1" dirty="0" smtClean="0">
              <a:solidFill>
                <a:srgbClr val="FDF49B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s-ES" sz="2000" b="1" dirty="0" smtClean="0">
                <a:solidFill>
                  <a:srgbClr val="FDF49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Señal captada</a:t>
            </a:r>
          </a:p>
          <a:p>
            <a:pPr lvl="1">
              <a:buNone/>
            </a:pPr>
            <a:endParaRPr lang="es-ES" sz="2000" b="1" dirty="0" smtClean="0">
              <a:solidFill>
                <a:srgbClr val="FDF49B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s-ES" sz="2000" b="1" dirty="0" smtClean="0">
                <a:solidFill>
                  <a:srgbClr val="FDF49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Tarea mental a ejecutar</a:t>
            </a:r>
          </a:p>
          <a:p>
            <a:pPr lvl="1">
              <a:buNone/>
            </a:pPr>
            <a:endParaRPr lang="es-ES" sz="2000" b="1" dirty="0" smtClean="0">
              <a:solidFill>
                <a:srgbClr val="FDF49B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s-ES" sz="2000" b="1" dirty="0" smtClean="0">
                <a:solidFill>
                  <a:srgbClr val="FDF49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Tipo de feedback</a:t>
            </a:r>
          </a:p>
          <a:p>
            <a:pPr lvl="1">
              <a:buFont typeface="Wingdings" pitchFamily="2" charset="2"/>
              <a:buChar char="§"/>
            </a:pPr>
            <a:endParaRPr lang="es-ES" sz="2000" b="1" dirty="0" smtClean="0">
              <a:solidFill>
                <a:srgbClr val="FDF49B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  <a:p>
            <a:pPr lvl="1">
              <a:buFont typeface="Wingdings" pitchFamily="2" charset="2"/>
              <a:buChar char="§"/>
            </a:pPr>
            <a:endParaRPr lang="es-ES" sz="2000" b="1" dirty="0" smtClean="0">
              <a:solidFill>
                <a:srgbClr val="FDF49B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112A2-4364-4341-AD5C-73B6769FC2B0}" type="slidenum">
              <a:rPr lang="es-ES" smtClean="0"/>
              <a:pPr/>
              <a:t>4</a:t>
            </a:fld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42852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>Sistema BCI </a:t>
            </a:r>
            <a:b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</a:br>
            <a:endParaRPr lang="es-ES" sz="6700" dirty="0">
              <a:solidFill>
                <a:schemeClr val="tx1"/>
              </a:solidFill>
              <a:latin typeface="Times" pitchFamily="18" charset="0"/>
              <a:cs typeface="Tahoma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714348" y="857232"/>
            <a:ext cx="742955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5 Flecha derecha"/>
          <p:cNvSpPr/>
          <p:nvPr/>
        </p:nvSpPr>
        <p:spPr>
          <a:xfrm>
            <a:off x="4000496" y="5072074"/>
            <a:ext cx="1000132" cy="214314"/>
          </a:xfrm>
          <a:prstGeom prst="rightArrow">
            <a:avLst/>
          </a:prstGeom>
          <a:solidFill>
            <a:srgbClr val="FDF4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Text Box 15"/>
          <p:cNvSpPr txBox="1">
            <a:spLocks noChangeArrowheads="1"/>
          </p:cNvSpPr>
          <p:nvPr/>
        </p:nvSpPr>
        <p:spPr bwMode="auto">
          <a:xfrm>
            <a:off x="5214942" y="5000636"/>
            <a:ext cx="35004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solidFill>
                  <a:schemeClr val="tx1"/>
                </a:solidFill>
                <a:effectLst/>
                <a:latin typeface="Arial" charset="0"/>
              </a:rPr>
              <a:t>Refuerzos Positivos o negativos</a:t>
            </a:r>
            <a:endParaRPr lang="es-ES" sz="1600" dirty="0"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5786446" y="4214818"/>
            <a:ext cx="314327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solidFill>
                  <a:schemeClr val="tx1"/>
                </a:solidFill>
                <a:effectLst/>
                <a:latin typeface="Arial" charset="0"/>
              </a:rPr>
              <a:t>Reposo  e imaginar movimiento</a:t>
            </a:r>
            <a:endParaRPr lang="es-ES" sz="1600" dirty="0"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16 Flecha derecha"/>
          <p:cNvSpPr/>
          <p:nvPr/>
        </p:nvSpPr>
        <p:spPr>
          <a:xfrm>
            <a:off x="4714876" y="4357694"/>
            <a:ext cx="1000132" cy="214314"/>
          </a:xfrm>
          <a:prstGeom prst="rightArrow">
            <a:avLst/>
          </a:prstGeom>
          <a:solidFill>
            <a:srgbClr val="FDF4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17 Flecha derecha"/>
          <p:cNvSpPr/>
          <p:nvPr/>
        </p:nvSpPr>
        <p:spPr>
          <a:xfrm>
            <a:off x="3643306" y="3571876"/>
            <a:ext cx="1000132" cy="214314"/>
          </a:xfrm>
          <a:prstGeom prst="rightArrow">
            <a:avLst/>
          </a:prstGeom>
          <a:solidFill>
            <a:srgbClr val="FDF4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18 Abrir llave"/>
          <p:cNvSpPr/>
          <p:nvPr/>
        </p:nvSpPr>
        <p:spPr>
          <a:xfrm>
            <a:off x="4929190" y="3214686"/>
            <a:ext cx="214314" cy="928694"/>
          </a:xfrm>
          <a:prstGeom prst="leftBrac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Text Box 15"/>
          <p:cNvSpPr txBox="1">
            <a:spLocks noChangeArrowheads="1"/>
          </p:cNvSpPr>
          <p:nvPr/>
        </p:nvSpPr>
        <p:spPr bwMode="auto">
          <a:xfrm>
            <a:off x="5286380" y="3214686"/>
            <a:ext cx="185738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solidFill>
                  <a:schemeClr val="tx1"/>
                </a:solidFill>
                <a:effectLst/>
                <a:latin typeface="Arial" charset="0"/>
              </a:rPr>
              <a:t>Señal EEG</a:t>
            </a:r>
            <a:endParaRPr lang="es-ES" sz="1600" dirty="0"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Text Box 15"/>
          <p:cNvSpPr txBox="1">
            <a:spLocks noChangeArrowheads="1"/>
          </p:cNvSpPr>
          <p:nvPr/>
        </p:nvSpPr>
        <p:spPr bwMode="auto">
          <a:xfrm>
            <a:off x="5000628" y="3643314"/>
            <a:ext cx="242889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solidFill>
                  <a:schemeClr val="tx1"/>
                </a:solidFill>
                <a:effectLst/>
                <a:latin typeface="Arial" charset="0"/>
              </a:rPr>
              <a:t>Ritmos </a:t>
            </a:r>
            <a:r>
              <a:rPr lang="es-ES" sz="1600" dirty="0" smtClean="0">
                <a:solidFill>
                  <a:schemeClr val="tx1"/>
                </a:solidFill>
                <a:effectLst/>
                <a:latin typeface="Arial" charset="0"/>
                <a:sym typeface="Symbol" pitchFamily="18" charset="2"/>
              </a:rPr>
              <a:t>,b [8-32Hz</a:t>
            </a:r>
            <a:r>
              <a:rPr lang="es-ES" sz="1600" dirty="0" smtClean="0">
                <a:effectLst/>
                <a:latin typeface="Arial" charset="0"/>
                <a:sym typeface="Symbol" pitchFamily="18" charset="2"/>
              </a:rPr>
              <a:t>]</a:t>
            </a:r>
            <a:r>
              <a:rPr lang="es-ES" sz="1600" dirty="0" smtClean="0">
                <a:effectLst/>
                <a:latin typeface="Arial" charset="0"/>
              </a:rPr>
              <a:t> </a:t>
            </a:r>
            <a:endParaRPr lang="es-ES" sz="1600" dirty="0">
              <a:effectLst/>
              <a:latin typeface="Arial" charset="0"/>
            </a:endParaRPr>
          </a:p>
        </p:txBody>
      </p:sp>
      <p:sp>
        <p:nvSpPr>
          <p:cNvPr id="22" name="21 Cerrar llave"/>
          <p:cNvSpPr/>
          <p:nvPr/>
        </p:nvSpPr>
        <p:spPr>
          <a:xfrm>
            <a:off x="6929454" y="3214686"/>
            <a:ext cx="142876" cy="857256"/>
          </a:xfrm>
          <a:prstGeom prst="rightBrac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Text Box 15"/>
          <p:cNvSpPr txBox="1">
            <a:spLocks noChangeArrowheads="1"/>
          </p:cNvSpPr>
          <p:nvPr/>
        </p:nvSpPr>
        <p:spPr bwMode="auto">
          <a:xfrm>
            <a:off x="7143736" y="3429000"/>
            <a:ext cx="200026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solidFill>
                  <a:schemeClr val="tx1"/>
                </a:solidFill>
                <a:effectLst/>
                <a:latin typeface="Arial" charset="0"/>
              </a:rPr>
              <a:t>Funciones motoras</a:t>
            </a:r>
            <a:endParaRPr lang="es-ES" sz="1600" dirty="0"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23 Flecha derecha"/>
          <p:cNvSpPr/>
          <p:nvPr/>
        </p:nvSpPr>
        <p:spPr>
          <a:xfrm>
            <a:off x="4143372" y="2143116"/>
            <a:ext cx="1000132" cy="214314"/>
          </a:xfrm>
          <a:prstGeom prst="rightArrow">
            <a:avLst/>
          </a:prstGeom>
          <a:solidFill>
            <a:srgbClr val="FDF4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5" name="Text Box 15"/>
          <p:cNvSpPr txBox="1">
            <a:spLocks noChangeArrowheads="1"/>
          </p:cNvSpPr>
          <p:nvPr/>
        </p:nvSpPr>
        <p:spPr bwMode="auto">
          <a:xfrm>
            <a:off x="5357818" y="2071678"/>
            <a:ext cx="242889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solidFill>
                  <a:schemeClr val="tx1"/>
                </a:solidFill>
                <a:effectLst/>
                <a:latin typeface="Arial" charset="0"/>
              </a:rPr>
              <a:t>Síncrono o asíncrono</a:t>
            </a:r>
            <a:endParaRPr lang="es-ES" sz="1600" dirty="0"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25 Flecha derecha"/>
          <p:cNvSpPr/>
          <p:nvPr/>
        </p:nvSpPr>
        <p:spPr>
          <a:xfrm>
            <a:off x="3428992" y="1428736"/>
            <a:ext cx="1000132" cy="214314"/>
          </a:xfrm>
          <a:prstGeom prst="rightArrow">
            <a:avLst/>
          </a:prstGeom>
          <a:solidFill>
            <a:srgbClr val="FDF4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Text Box 15"/>
          <p:cNvSpPr txBox="1">
            <a:spLocks noChangeArrowheads="1"/>
          </p:cNvSpPr>
          <p:nvPr/>
        </p:nvSpPr>
        <p:spPr bwMode="auto">
          <a:xfrm>
            <a:off x="4643438" y="1285860"/>
            <a:ext cx="36433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solidFill>
                  <a:schemeClr val="tx1"/>
                </a:solidFill>
                <a:effectLst/>
                <a:latin typeface="Arial" charset="0"/>
              </a:rPr>
              <a:t>Obtener y proporcionar información</a:t>
            </a:r>
            <a:endParaRPr lang="es-ES" sz="1600" dirty="0"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27 Flecha derecha"/>
          <p:cNvSpPr/>
          <p:nvPr/>
        </p:nvSpPr>
        <p:spPr>
          <a:xfrm>
            <a:off x="3786182" y="2786058"/>
            <a:ext cx="1000132" cy="214314"/>
          </a:xfrm>
          <a:prstGeom prst="rightArrow">
            <a:avLst/>
          </a:prstGeom>
          <a:solidFill>
            <a:srgbClr val="FDF49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Text Box 15"/>
          <p:cNvSpPr txBox="1">
            <a:spLocks noChangeArrowheads="1"/>
          </p:cNvSpPr>
          <p:nvPr/>
        </p:nvSpPr>
        <p:spPr bwMode="auto">
          <a:xfrm>
            <a:off x="4857752" y="2714620"/>
            <a:ext cx="392909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solidFill>
                  <a:schemeClr val="tx1"/>
                </a:solidFill>
                <a:effectLst/>
                <a:latin typeface="Arial" charset="0"/>
              </a:rPr>
              <a:t>Técnicas invasivas y no invasivas</a:t>
            </a:r>
            <a:endParaRPr lang="es-ES" sz="1600" dirty="0"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contenido"/>
          <p:cNvSpPr>
            <a:spLocks noGrp="1"/>
          </p:cNvSpPr>
          <p:nvPr>
            <p:ph/>
          </p:nvPr>
        </p:nvSpPr>
        <p:spPr>
          <a:xfrm>
            <a:off x="500034" y="357166"/>
            <a:ext cx="8229600" cy="5214974"/>
          </a:xfrm>
          <a:ln>
            <a:noFill/>
          </a:ln>
        </p:spPr>
        <p:txBody>
          <a:bodyPr/>
          <a:lstStyle/>
          <a:p>
            <a:endParaRPr lang="es-ES" dirty="0" smtClean="0"/>
          </a:p>
          <a:p>
            <a:pPr>
              <a:buFont typeface="Wingdings" pitchFamily="2" charset="2"/>
              <a:buChar char="q"/>
            </a:pPr>
            <a:r>
              <a:rPr lang="es-ES" sz="2400" b="1" dirty="0" smtClean="0">
                <a:solidFill>
                  <a:srgbClr val="FDF49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Problemática</a:t>
            </a: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112A2-4364-4341-AD5C-73B6769FC2B0}" type="slidenum">
              <a:rPr lang="es-ES" smtClean="0"/>
              <a:pPr/>
              <a:t>5</a:t>
            </a:fld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42852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>Sistema BCI </a:t>
            </a:r>
            <a:b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</a:br>
            <a:endParaRPr lang="es-ES" sz="6700" dirty="0">
              <a:solidFill>
                <a:schemeClr val="tx1"/>
              </a:solidFill>
              <a:latin typeface="Times" pitchFamily="18" charset="0"/>
              <a:cs typeface="Tahoma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714348" y="857232"/>
            <a:ext cx="742955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28 Grupo"/>
          <p:cNvGrpSpPr/>
          <p:nvPr/>
        </p:nvGrpSpPr>
        <p:grpSpPr>
          <a:xfrm>
            <a:off x="357158" y="3429000"/>
            <a:ext cx="4321179" cy="1519658"/>
            <a:chOff x="357158" y="3429000"/>
            <a:chExt cx="4321179" cy="1519658"/>
          </a:xfrm>
        </p:grpSpPr>
        <p:sp>
          <p:nvSpPr>
            <p:cNvPr id="14" name="13 Rectángulo"/>
            <p:cNvSpPr/>
            <p:nvPr/>
          </p:nvSpPr>
          <p:spPr>
            <a:xfrm>
              <a:off x="357158" y="3429000"/>
              <a:ext cx="3415661" cy="85894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ES" sz="2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Técnicas </a:t>
              </a:r>
              <a:r>
                <a:rPr lang="es-ES" sz="2400" dirty="0" err="1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biofeedback</a:t>
              </a:r>
              <a:endParaRPr lang="es-E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  <a:p>
              <a:endParaRPr lang="es-E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7" name="Text Box 6"/>
            <p:cNvSpPr txBox="1">
              <a:spLocks noChangeArrowheads="1"/>
            </p:cNvSpPr>
            <p:nvPr/>
          </p:nvSpPr>
          <p:spPr bwMode="auto">
            <a:xfrm>
              <a:off x="857224" y="4000504"/>
              <a:ext cx="2811463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s-ES" sz="1600" dirty="0">
                  <a:effectLst/>
                  <a:latin typeface="Times New Roman" charset="0"/>
                </a:rPr>
                <a:t>- </a:t>
              </a:r>
              <a:r>
                <a:rPr lang="es-ES" sz="1600" dirty="0">
                  <a:effectLst/>
                  <a:latin typeface="Arial" charset="0"/>
                </a:rPr>
                <a:t>Información proceso mental</a:t>
              </a:r>
            </a:p>
          </p:txBody>
        </p:sp>
        <p:sp>
          <p:nvSpPr>
            <p:cNvPr id="18" name="Text Box 7"/>
            <p:cNvSpPr txBox="1">
              <a:spLocks noChangeArrowheads="1"/>
            </p:cNvSpPr>
            <p:nvPr/>
          </p:nvSpPr>
          <p:spPr bwMode="auto">
            <a:xfrm>
              <a:off x="876274" y="4305304"/>
              <a:ext cx="3802063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s-ES" sz="1600">
                  <a:effectLst/>
                  <a:latin typeface="Times New Roman" charset="0"/>
                </a:rPr>
                <a:t>- </a:t>
              </a:r>
              <a:r>
                <a:rPr lang="es-ES" sz="1600">
                  <a:effectLst/>
                  <a:latin typeface="Arial" charset="0"/>
                </a:rPr>
                <a:t>Concentración, motivación e inmersión</a:t>
              </a:r>
            </a:p>
          </p:txBody>
        </p:sp>
        <p:sp>
          <p:nvSpPr>
            <p:cNvPr id="19" name="Text Box 8"/>
            <p:cNvSpPr txBox="1">
              <a:spLocks noChangeArrowheads="1"/>
            </p:cNvSpPr>
            <p:nvPr/>
          </p:nvSpPr>
          <p:spPr bwMode="auto">
            <a:xfrm>
              <a:off x="866749" y="4610104"/>
              <a:ext cx="161614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s-ES" sz="1600" dirty="0">
                  <a:effectLst/>
                  <a:latin typeface="Times New Roman" charset="0"/>
                </a:rPr>
                <a:t>- </a:t>
              </a:r>
              <a:r>
                <a:rPr lang="es-ES" sz="1600" dirty="0" smtClean="0">
                  <a:effectLst/>
                  <a:latin typeface="Arial" charset="0"/>
                </a:rPr>
                <a:t>Impacto visual</a:t>
              </a:r>
              <a:endParaRPr lang="es-ES" sz="1600" dirty="0">
                <a:effectLst/>
                <a:latin typeface="Arial" charset="0"/>
              </a:endParaRPr>
            </a:p>
          </p:txBody>
        </p:sp>
      </p:grpSp>
      <p:grpSp>
        <p:nvGrpSpPr>
          <p:cNvPr id="28" name="27 Grupo"/>
          <p:cNvGrpSpPr/>
          <p:nvPr/>
        </p:nvGrpSpPr>
        <p:grpSpPr>
          <a:xfrm>
            <a:off x="4429124" y="1071546"/>
            <a:ext cx="5929354" cy="1767314"/>
            <a:chOff x="4429124" y="1071546"/>
            <a:chExt cx="5929354" cy="1767314"/>
          </a:xfrm>
        </p:grpSpPr>
        <p:sp>
          <p:nvSpPr>
            <p:cNvPr id="6" name="Text Box 14"/>
            <p:cNvSpPr txBox="1">
              <a:spLocks noChangeArrowheads="1"/>
            </p:cNvSpPr>
            <p:nvPr/>
          </p:nvSpPr>
          <p:spPr bwMode="auto">
            <a:xfrm>
              <a:off x="6357950" y="1928802"/>
              <a:ext cx="264320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s-ES" sz="1600" dirty="0" smtClean="0">
                  <a:effectLst/>
                  <a:latin typeface="Arial" charset="0"/>
                </a:rPr>
                <a:t>Adaptación de usuario</a:t>
              </a:r>
              <a:endParaRPr lang="es-ES" sz="1600" dirty="0">
                <a:effectLst/>
                <a:latin typeface="Arial" charset="0"/>
              </a:endParaRPr>
            </a:p>
          </p:txBody>
        </p:sp>
        <p:sp>
          <p:nvSpPr>
            <p:cNvPr id="9" name="Text Box 14"/>
            <p:cNvSpPr txBox="1">
              <a:spLocks noChangeArrowheads="1"/>
            </p:cNvSpPr>
            <p:nvPr/>
          </p:nvSpPr>
          <p:spPr bwMode="auto">
            <a:xfrm>
              <a:off x="6357950" y="2214554"/>
              <a:ext cx="400052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s-ES" sz="1600" dirty="0" smtClean="0">
                  <a:effectLst/>
                  <a:latin typeface="Arial" charset="0"/>
                </a:rPr>
                <a:t>Evitar frustración, cansancio </a:t>
              </a:r>
              <a:endParaRPr lang="es-ES" sz="1600" dirty="0">
                <a:effectLst/>
                <a:latin typeface="Arial" charset="0"/>
              </a:endParaRPr>
            </a:p>
          </p:txBody>
        </p:sp>
        <p:sp>
          <p:nvSpPr>
            <p:cNvPr id="11" name="10 Flecha derecha"/>
            <p:cNvSpPr/>
            <p:nvPr/>
          </p:nvSpPr>
          <p:spPr>
            <a:xfrm>
              <a:off x="4429124" y="1643050"/>
              <a:ext cx="857256" cy="785818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" name="Text Box 14"/>
            <p:cNvSpPr txBox="1">
              <a:spLocks noChangeArrowheads="1"/>
            </p:cNvSpPr>
            <p:nvPr/>
          </p:nvSpPr>
          <p:spPr bwMode="auto">
            <a:xfrm>
              <a:off x="6357950" y="2500306"/>
              <a:ext cx="300036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s-ES" sz="1600" dirty="0" smtClean="0">
                  <a:effectLst/>
                  <a:latin typeface="Arial" charset="0"/>
                </a:rPr>
                <a:t>Reducir tiempo respuesta</a:t>
              </a:r>
              <a:endParaRPr lang="es-ES" sz="1600" dirty="0">
                <a:effectLst/>
                <a:latin typeface="Arial" charset="0"/>
              </a:endParaRPr>
            </a:p>
          </p:txBody>
        </p:sp>
        <p:sp>
          <p:nvSpPr>
            <p:cNvPr id="20" name="Text Box 14"/>
            <p:cNvSpPr txBox="1">
              <a:spLocks noChangeArrowheads="1"/>
            </p:cNvSpPr>
            <p:nvPr/>
          </p:nvSpPr>
          <p:spPr bwMode="auto">
            <a:xfrm>
              <a:off x="4643406" y="1071546"/>
              <a:ext cx="4500594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s-ES" sz="2400" dirty="0" smtClean="0">
                  <a:effectLst/>
                  <a:latin typeface="Arial" charset="0"/>
                </a:rPr>
                <a:t>MEJORAR</a:t>
              </a:r>
            </a:p>
            <a:p>
              <a:pPr algn="ctr">
                <a:spcBef>
                  <a:spcPct val="0"/>
                </a:spcBef>
              </a:pPr>
              <a:r>
                <a:rPr lang="es-ES" sz="2400" dirty="0" smtClean="0">
                  <a:effectLst/>
                  <a:latin typeface="Arial" charset="0"/>
                </a:rPr>
                <a:t>ENTRENAMIENTO</a:t>
              </a:r>
              <a:endParaRPr lang="es-ES" sz="2400" dirty="0">
                <a:effectLst/>
                <a:latin typeface="Arial" charset="0"/>
              </a:endParaRPr>
            </a:p>
          </p:txBody>
        </p:sp>
      </p:grpSp>
      <p:grpSp>
        <p:nvGrpSpPr>
          <p:cNvPr id="27" name="26 Grupo"/>
          <p:cNvGrpSpPr/>
          <p:nvPr/>
        </p:nvGrpSpPr>
        <p:grpSpPr>
          <a:xfrm>
            <a:off x="857224" y="1643050"/>
            <a:ext cx="3214710" cy="1083712"/>
            <a:chOff x="857224" y="1643050"/>
            <a:chExt cx="3214710" cy="1083712"/>
          </a:xfrm>
        </p:grpSpPr>
        <p:sp>
          <p:nvSpPr>
            <p:cNvPr id="21" name="Text Box 14"/>
            <p:cNvSpPr txBox="1">
              <a:spLocks noChangeArrowheads="1"/>
            </p:cNvSpPr>
            <p:nvPr/>
          </p:nvSpPr>
          <p:spPr bwMode="auto">
            <a:xfrm>
              <a:off x="857224" y="1643050"/>
              <a:ext cx="321471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s-ES" sz="1800" dirty="0" smtClean="0">
                  <a:effectLst/>
                  <a:latin typeface="Arial" charset="0"/>
                </a:rPr>
                <a:t>- Controlar actividad mental</a:t>
              </a:r>
              <a:endParaRPr lang="es-ES" sz="1800" dirty="0">
                <a:effectLst/>
                <a:latin typeface="Arial" charset="0"/>
              </a:endParaRPr>
            </a:p>
          </p:txBody>
        </p:sp>
        <p:sp>
          <p:nvSpPr>
            <p:cNvPr id="22" name="Text Box 14"/>
            <p:cNvSpPr txBox="1">
              <a:spLocks noChangeArrowheads="1"/>
            </p:cNvSpPr>
            <p:nvPr/>
          </p:nvSpPr>
          <p:spPr bwMode="auto">
            <a:xfrm>
              <a:off x="857224" y="2000240"/>
              <a:ext cx="292895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s-ES" sz="1800" dirty="0" smtClean="0">
                  <a:effectLst/>
                  <a:latin typeface="Arial" charset="0"/>
                </a:rPr>
                <a:t>- Usabilidad del sistema</a:t>
              </a:r>
              <a:endParaRPr lang="es-ES" sz="1800" dirty="0">
                <a:effectLst/>
                <a:latin typeface="Arial" charset="0"/>
              </a:endParaRPr>
            </a:p>
          </p:txBody>
        </p:sp>
        <p:sp>
          <p:nvSpPr>
            <p:cNvPr id="23" name="Text Box 14"/>
            <p:cNvSpPr txBox="1">
              <a:spLocks noChangeArrowheads="1"/>
            </p:cNvSpPr>
            <p:nvPr/>
          </p:nvSpPr>
          <p:spPr bwMode="auto">
            <a:xfrm>
              <a:off x="857224" y="2357430"/>
              <a:ext cx="292895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s-ES" sz="1800" dirty="0" smtClean="0">
                  <a:effectLst/>
                  <a:latin typeface="Arial" charset="0"/>
                </a:rPr>
                <a:t>- Aprendizaje no adecuado</a:t>
              </a:r>
              <a:endParaRPr lang="es-ES" sz="1800" dirty="0">
                <a:effectLst/>
                <a:latin typeface="Arial" charset="0"/>
              </a:endParaRPr>
            </a:p>
          </p:txBody>
        </p:sp>
      </p:grpSp>
      <p:grpSp>
        <p:nvGrpSpPr>
          <p:cNvPr id="31" name="30 Grupo"/>
          <p:cNvGrpSpPr/>
          <p:nvPr/>
        </p:nvGrpSpPr>
        <p:grpSpPr>
          <a:xfrm>
            <a:off x="4714876" y="3143248"/>
            <a:ext cx="4429124" cy="2214578"/>
            <a:chOff x="4714876" y="3143248"/>
            <a:chExt cx="4429124" cy="2214578"/>
          </a:xfrm>
        </p:grpSpPr>
        <p:sp>
          <p:nvSpPr>
            <p:cNvPr id="26" name="25 Nube"/>
            <p:cNvSpPr/>
            <p:nvPr/>
          </p:nvSpPr>
          <p:spPr>
            <a:xfrm>
              <a:off x="5214942" y="3143248"/>
              <a:ext cx="3643306" cy="2214578"/>
            </a:xfrm>
            <a:prstGeom prst="cloud">
              <a:avLst/>
            </a:prstGeom>
            <a:solidFill>
              <a:schemeClr val="tx1">
                <a:alpha val="3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4" name="23 Rectángulo"/>
            <p:cNvSpPr/>
            <p:nvPr/>
          </p:nvSpPr>
          <p:spPr>
            <a:xfrm>
              <a:off x="5042419" y="4286256"/>
              <a:ext cx="4101581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2400" b="1" cap="none" spc="0" dirty="0" smtClean="0">
                  <a:ln w="31550" cmpd="sng">
                    <a:gradFill>
                      <a:gsLst>
                        <a:gs pos="70000">
                          <a:schemeClr val="accent6">
                            <a:shade val="50000"/>
                            <a:satMod val="190000"/>
                          </a:schemeClr>
                        </a:gs>
                        <a:gs pos="0">
                          <a:schemeClr val="accent6">
                            <a:tint val="77000"/>
                            <a:satMod val="180000"/>
                          </a:schemeClr>
                        </a:gs>
                      </a:gsLst>
                      <a:lin ang="5400000"/>
                    </a:gradFill>
                    <a:prstDash val="solid"/>
                  </a:ln>
                  <a:solidFill>
                    <a:schemeClr val="accent6">
                      <a:tint val="15000"/>
                      <a:satMod val="200000"/>
                    </a:schemeClr>
                  </a:solidFill>
                  <a:effectLst>
                    <a:outerShdw blurRad="50800" dist="40000" dir="5400000" algn="tl" rotWithShape="0">
                      <a:srgbClr val="000000">
                        <a:shade val="5000"/>
                        <a:satMod val="120000"/>
                        <a:alpha val="33000"/>
                      </a:srgbClr>
                    </a:outerShdw>
                  </a:effectLst>
                </a:rPr>
                <a:t>(Realidad Virtual)</a:t>
              </a:r>
              <a:endParaRPr lang="es-ES" sz="2400" b="1" cap="none" spc="0" dirty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endParaRPr>
            </a:p>
          </p:txBody>
        </p:sp>
        <p:sp>
          <p:nvSpPr>
            <p:cNvPr id="25" name="24 Rectángulo"/>
            <p:cNvSpPr/>
            <p:nvPr/>
          </p:nvSpPr>
          <p:spPr>
            <a:xfrm>
              <a:off x="5429256" y="3714752"/>
              <a:ext cx="3552576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glow" dir="tl">
                  <a:rot lat="0" lon="0" rev="5400000"/>
                </a:lightRig>
              </a:scene3d>
              <a:sp3d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es-ES" sz="3200" b="1" dirty="0" smtClean="0">
                  <a:ln w="11430"/>
                  <a:gradFill>
                    <a:gsLst>
                      <a:gs pos="0">
                        <a:schemeClr val="accent6">
                          <a:tint val="90000"/>
                          <a:satMod val="120000"/>
                        </a:schemeClr>
                      </a:gs>
                      <a:gs pos="25000">
                        <a:schemeClr val="accent6">
                          <a:tint val="93000"/>
                          <a:satMod val="120000"/>
                        </a:schemeClr>
                      </a:gs>
                      <a:gs pos="50000">
                        <a:schemeClr val="accent6">
                          <a:shade val="89000"/>
                          <a:satMod val="110000"/>
                        </a:schemeClr>
                      </a:gs>
                      <a:gs pos="75000">
                        <a:schemeClr val="accent6">
                          <a:tint val="93000"/>
                          <a:satMod val="120000"/>
                        </a:schemeClr>
                      </a:gs>
                      <a:gs pos="100000">
                        <a:schemeClr val="accent6">
                          <a:tint val="90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</a:rPr>
                <a:t>Mundos virtuales</a:t>
              </a:r>
              <a:endParaRPr lang="es-ES" sz="32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endParaRPr>
            </a:p>
          </p:txBody>
        </p:sp>
        <p:sp>
          <p:nvSpPr>
            <p:cNvPr id="30" name="29 Flecha derecha"/>
            <p:cNvSpPr/>
            <p:nvPr/>
          </p:nvSpPr>
          <p:spPr>
            <a:xfrm>
              <a:off x="4714876" y="3786190"/>
              <a:ext cx="428628" cy="785818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contenido"/>
          <p:cNvSpPr>
            <a:spLocks noGrp="1"/>
          </p:cNvSpPr>
          <p:nvPr>
            <p:ph/>
          </p:nvPr>
        </p:nvSpPr>
        <p:spPr>
          <a:xfrm>
            <a:off x="500034" y="357166"/>
            <a:ext cx="8229600" cy="5214974"/>
          </a:xfrm>
          <a:ln>
            <a:noFill/>
          </a:ln>
        </p:spPr>
        <p:txBody>
          <a:bodyPr/>
          <a:lstStyle/>
          <a:p>
            <a:endParaRPr lang="es-ES" dirty="0" smtClean="0"/>
          </a:p>
          <a:p>
            <a:pPr>
              <a:buFont typeface="Wingdings" pitchFamily="2" charset="2"/>
              <a:buChar char="q"/>
            </a:pPr>
            <a:endParaRPr lang="es-ES" b="1" dirty="0" smtClean="0">
              <a:solidFill>
                <a:srgbClr val="FFFF00"/>
              </a:solidFill>
            </a:endParaRP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112A2-4364-4341-AD5C-73B6769FC2B0}" type="slidenum">
              <a:rPr lang="es-ES" smtClean="0"/>
              <a:pPr/>
              <a:t>6</a:t>
            </a:fld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42852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>Índice</a:t>
            </a:r>
            <a:b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</a:br>
            <a:endParaRPr lang="es-ES" sz="6700" dirty="0">
              <a:solidFill>
                <a:schemeClr val="tx1"/>
              </a:solidFill>
              <a:latin typeface="Times" pitchFamily="18" charset="0"/>
              <a:cs typeface="Tahoma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714348" y="857232"/>
            <a:ext cx="742955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2285984" y="1714488"/>
            <a:ext cx="3929090" cy="5334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2000232" y="1071546"/>
            <a:ext cx="430848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Clr>
                <a:srgbClr val="749BC2"/>
              </a:buClr>
              <a:buFont typeface="Wingdings" pitchFamily="2" charset="2"/>
              <a:buNone/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  <a:sym typeface="Wingdings" pitchFamily="2" charset="2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  <a:sym typeface="Wingdings" pitchFamily="2" charset="2"/>
              </a:rPr>
              <a:t>Sistema BCI</a:t>
            </a:r>
            <a:endParaRPr lang="es-ES_tradnl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2000232" y="1643050"/>
            <a:ext cx="5878534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Clr>
                <a:srgbClr val="749BC2"/>
              </a:buClr>
              <a:buFont typeface="Wingdings" pitchFamily="2" charset="2"/>
              <a:buNone/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  <a:sym typeface="Wingdings" pitchFamily="2" charset="2"/>
              </a:rPr>
              <a:t></a:t>
            </a:r>
            <a:r>
              <a:rPr lang="es-ES_tradnl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Realidad Virtual y VRML</a:t>
            </a:r>
            <a:endParaRPr lang="es-ES_tradnl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  <a:p>
            <a:pPr>
              <a:spcBef>
                <a:spcPct val="0"/>
              </a:spcBef>
            </a:pPr>
            <a:endParaRPr lang="es-ES" sz="200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charset="0"/>
            </a:endParaRPr>
          </a:p>
        </p:txBody>
      </p:sp>
      <p:sp>
        <p:nvSpPr>
          <p:cNvPr id="18" name="Text Box 15"/>
          <p:cNvSpPr txBox="1">
            <a:spLocks noChangeArrowheads="1"/>
          </p:cNvSpPr>
          <p:nvPr/>
        </p:nvSpPr>
        <p:spPr bwMode="auto">
          <a:xfrm>
            <a:off x="2000232" y="2214555"/>
            <a:ext cx="5929354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Clr>
                <a:srgbClr val="749BC2"/>
              </a:buClr>
              <a:buFont typeface="Wingdings" pitchFamily="2" charset="2"/>
              <a:buNone/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Objetivos</a:t>
            </a:r>
            <a:endParaRPr lang="es-ES_tradnl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  <a:p>
            <a:pPr>
              <a:spcBef>
                <a:spcPct val="0"/>
              </a:spcBef>
            </a:pPr>
            <a:endParaRPr lang="es-ES" sz="200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charset="0"/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2000232" y="2857496"/>
            <a:ext cx="602299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Herramientas utilizadas</a:t>
            </a:r>
            <a:endParaRPr lang="es-ES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2000232" y="3429000"/>
            <a:ext cx="595155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Modelado de los mundos</a:t>
            </a:r>
            <a:endParaRPr lang="es-ES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21" name="Text Box 17"/>
          <p:cNvSpPr txBox="1">
            <a:spLocks noChangeArrowheads="1"/>
          </p:cNvSpPr>
          <p:nvPr/>
        </p:nvSpPr>
        <p:spPr bwMode="auto">
          <a:xfrm>
            <a:off x="2000232" y="4000504"/>
            <a:ext cx="595155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Integración y </a:t>
            </a:r>
            <a:r>
              <a:rPr lang="es-ES_tradnl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p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ruebas </a:t>
            </a:r>
            <a:endParaRPr lang="es-ES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22" name="Text Box 17"/>
          <p:cNvSpPr txBox="1">
            <a:spLocks noChangeArrowheads="1"/>
          </p:cNvSpPr>
          <p:nvPr/>
        </p:nvSpPr>
        <p:spPr bwMode="auto">
          <a:xfrm>
            <a:off x="2000232" y="4500570"/>
            <a:ext cx="595155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Conclusiones y líneas futuras </a:t>
            </a:r>
            <a:endParaRPr lang="es-ES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contenido"/>
          <p:cNvSpPr>
            <a:spLocks noGrp="1"/>
          </p:cNvSpPr>
          <p:nvPr>
            <p:ph/>
          </p:nvPr>
        </p:nvSpPr>
        <p:spPr>
          <a:xfrm>
            <a:off x="500034" y="357166"/>
            <a:ext cx="8229600" cy="5214974"/>
          </a:xfrm>
          <a:ln>
            <a:noFill/>
          </a:ln>
        </p:spPr>
        <p:txBody>
          <a:bodyPr/>
          <a:lstStyle/>
          <a:p>
            <a:endParaRPr lang="es-ES" dirty="0" smtClean="0"/>
          </a:p>
          <a:p>
            <a:pPr>
              <a:buFont typeface="Wingdings" pitchFamily="2" charset="2"/>
              <a:buChar char="q"/>
            </a:pPr>
            <a:endParaRPr lang="es-ES" b="1" dirty="0" smtClean="0">
              <a:solidFill>
                <a:srgbClr val="FFFF00"/>
              </a:solidFill>
            </a:endParaRP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112A2-4364-4341-AD5C-73B6769FC2B0}" type="slidenum">
              <a:rPr lang="es-ES" smtClean="0"/>
              <a:pPr/>
              <a:t>7</a:t>
            </a:fld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42852"/>
            <a:ext cx="8229600" cy="714380"/>
          </a:xfrm>
        </p:spPr>
        <p:txBody>
          <a:bodyPr>
            <a:noAutofit/>
          </a:bodyPr>
          <a:lstStyle/>
          <a:p>
            <a:r>
              <a:rPr lang="es-ES" sz="48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es-ES" sz="48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s-ES" sz="44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s-ES" sz="44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>Realidad Virtual y VRML</a:t>
            </a:r>
            <a:r>
              <a:rPr lang="es-ES" sz="48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/>
            </a:r>
            <a:br>
              <a:rPr lang="es-ES" sz="48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</a:br>
            <a:endParaRPr lang="es-ES" sz="4800" dirty="0">
              <a:solidFill>
                <a:schemeClr val="tx1"/>
              </a:solidFill>
              <a:latin typeface="Times" pitchFamily="18" charset="0"/>
              <a:cs typeface="Tahoma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714348" y="857232"/>
            <a:ext cx="742955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785786" y="1000108"/>
            <a:ext cx="7362825" cy="1372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  <a:buClr>
                <a:srgbClr val="FFFF99"/>
              </a:buClr>
              <a:buFont typeface="Wingdings" pitchFamily="2" charset="2"/>
              <a:buChar char="q"/>
            </a:pPr>
            <a:r>
              <a:rPr lang="es-ES_tradnl" sz="2400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</a:rPr>
              <a:t>  </a:t>
            </a:r>
            <a:r>
              <a:rPr lang="es-ES_tradnl" sz="2000" dirty="0" smtClean="0">
                <a:effectLst/>
                <a:latin typeface="Tahoma" charset="0"/>
              </a:rPr>
              <a:t>Permite generar un mundo artificial o sintético en el cuál el usuario tiene la impresión de estar presente, por el que puede navegar e interactuar en tiempo real.    </a:t>
            </a:r>
            <a:endParaRPr lang="es-ES_tradnl" sz="2400" dirty="0">
              <a:effectLst/>
              <a:latin typeface="Tahoma" charset="0"/>
            </a:endParaRPr>
          </a:p>
        </p:txBody>
      </p:sp>
      <p:sp>
        <p:nvSpPr>
          <p:cNvPr id="9" name="Oval 22"/>
          <p:cNvSpPr>
            <a:spLocks noChangeArrowheads="1"/>
          </p:cNvSpPr>
          <p:nvPr/>
        </p:nvSpPr>
        <p:spPr bwMode="auto">
          <a:xfrm>
            <a:off x="4214810" y="1071546"/>
            <a:ext cx="2357454" cy="431800"/>
          </a:xfrm>
          <a:prstGeom prst="ellips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1" name="Oval 22"/>
          <p:cNvSpPr>
            <a:spLocks noChangeArrowheads="1"/>
          </p:cNvSpPr>
          <p:nvPr/>
        </p:nvSpPr>
        <p:spPr bwMode="auto">
          <a:xfrm>
            <a:off x="3714744" y="1500174"/>
            <a:ext cx="2357454" cy="431800"/>
          </a:xfrm>
          <a:prstGeom prst="ellips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2" name="Oval 22"/>
          <p:cNvSpPr>
            <a:spLocks noChangeArrowheads="1"/>
          </p:cNvSpPr>
          <p:nvPr/>
        </p:nvSpPr>
        <p:spPr bwMode="auto">
          <a:xfrm>
            <a:off x="642910" y="1928802"/>
            <a:ext cx="1214446" cy="431800"/>
          </a:xfrm>
          <a:prstGeom prst="ellips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3" name="Oval 22"/>
          <p:cNvSpPr>
            <a:spLocks noChangeArrowheads="1"/>
          </p:cNvSpPr>
          <p:nvPr/>
        </p:nvSpPr>
        <p:spPr bwMode="auto">
          <a:xfrm>
            <a:off x="3571868" y="1928802"/>
            <a:ext cx="1785950" cy="428628"/>
          </a:xfrm>
          <a:prstGeom prst="ellipse">
            <a:avLst/>
          </a:prstGeom>
          <a:noFill/>
          <a:ln w="25400">
            <a:solidFill>
              <a:srgbClr val="FF66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4" name="13 Rectángulo"/>
          <p:cNvSpPr/>
          <p:nvPr/>
        </p:nvSpPr>
        <p:spPr>
          <a:xfrm>
            <a:off x="500035" y="2643182"/>
            <a:ext cx="3357586" cy="10525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Clasificaciones:</a:t>
            </a:r>
          </a:p>
          <a:p>
            <a:endParaRPr lang="es-E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714348" y="3214686"/>
            <a:ext cx="35004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effectLst/>
                <a:latin typeface="Arial" charset="0"/>
              </a:rPr>
              <a:t>- </a:t>
            </a:r>
            <a:r>
              <a:rPr lang="es-ES" sz="1600" dirty="0" err="1" smtClean="0">
                <a:effectLst/>
                <a:latin typeface="Arial" charset="0"/>
              </a:rPr>
              <a:t>Inmersiva</a:t>
            </a:r>
            <a:r>
              <a:rPr lang="es-ES" sz="1600" dirty="0" smtClean="0">
                <a:effectLst/>
                <a:latin typeface="Arial" charset="0"/>
              </a:rPr>
              <a:t>, No </a:t>
            </a:r>
            <a:r>
              <a:rPr lang="es-ES" sz="1600" dirty="0" err="1" smtClean="0">
                <a:effectLst/>
                <a:latin typeface="Arial" charset="0"/>
              </a:rPr>
              <a:t>inmersiva</a:t>
            </a:r>
            <a:endParaRPr lang="es-ES" sz="1600" dirty="0">
              <a:effectLst/>
              <a:latin typeface="Arial" charset="0"/>
            </a:endParaRP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714348" y="3643314"/>
            <a:ext cx="350046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effectLst/>
                <a:latin typeface="Arial" charset="0"/>
              </a:rPr>
              <a:t>- De proyección</a:t>
            </a:r>
            <a:endParaRPr lang="es-ES" sz="1600" dirty="0">
              <a:effectLst/>
              <a:latin typeface="Arial" charset="0"/>
            </a:endParaRPr>
          </a:p>
        </p:txBody>
      </p:sp>
      <p:sp>
        <p:nvSpPr>
          <p:cNvPr id="18" name="Text Box 14"/>
          <p:cNvSpPr txBox="1">
            <a:spLocks noChangeArrowheads="1"/>
          </p:cNvSpPr>
          <p:nvPr/>
        </p:nvSpPr>
        <p:spPr bwMode="auto">
          <a:xfrm>
            <a:off x="6215074" y="2928934"/>
            <a:ext cx="221457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effectLst/>
                <a:latin typeface="Arial" charset="0"/>
              </a:rPr>
              <a:t>- Mundo muerto</a:t>
            </a:r>
            <a:endParaRPr lang="es-ES" sz="1600" dirty="0">
              <a:effectLst/>
              <a:latin typeface="Arial" charset="0"/>
            </a:endParaRPr>
          </a:p>
        </p:txBody>
      </p:sp>
      <p:sp>
        <p:nvSpPr>
          <p:cNvPr id="19" name="Text Box 14"/>
          <p:cNvSpPr txBox="1">
            <a:spLocks noChangeArrowheads="1"/>
          </p:cNvSpPr>
          <p:nvPr/>
        </p:nvSpPr>
        <p:spPr bwMode="auto">
          <a:xfrm>
            <a:off x="6215074" y="3357562"/>
            <a:ext cx="185738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effectLst/>
                <a:latin typeface="Arial" charset="0"/>
              </a:rPr>
              <a:t>- Mundo real</a:t>
            </a:r>
            <a:endParaRPr lang="es-ES" sz="1600" dirty="0">
              <a:effectLst/>
              <a:latin typeface="Arial" charset="0"/>
            </a:endParaRPr>
          </a:p>
        </p:txBody>
      </p:sp>
      <p:sp>
        <p:nvSpPr>
          <p:cNvPr id="20" name="Text Box 14"/>
          <p:cNvSpPr txBox="1">
            <a:spLocks noChangeArrowheads="1"/>
          </p:cNvSpPr>
          <p:nvPr/>
        </p:nvSpPr>
        <p:spPr bwMode="auto">
          <a:xfrm>
            <a:off x="6215074" y="3786190"/>
            <a:ext cx="21431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effectLst/>
                <a:latin typeface="Arial" charset="0"/>
              </a:rPr>
              <a:t>- Mundo fantástico</a:t>
            </a:r>
            <a:endParaRPr lang="es-ES" sz="1600" dirty="0">
              <a:effectLst/>
              <a:latin typeface="Arial" charset="0"/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571472" y="4643446"/>
            <a:ext cx="3357586" cy="10525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Problemas: </a:t>
            </a:r>
          </a:p>
          <a:p>
            <a:endParaRPr lang="es-E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3" name="22 Abrir llave"/>
          <p:cNvSpPr/>
          <p:nvPr/>
        </p:nvSpPr>
        <p:spPr>
          <a:xfrm>
            <a:off x="5715008" y="3000372"/>
            <a:ext cx="285752" cy="1071570"/>
          </a:xfrm>
          <a:prstGeom prst="leftBrac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Text Box 14"/>
          <p:cNvSpPr txBox="1">
            <a:spLocks noChangeArrowheads="1"/>
          </p:cNvSpPr>
          <p:nvPr/>
        </p:nvSpPr>
        <p:spPr bwMode="auto">
          <a:xfrm>
            <a:off x="2714612" y="4214818"/>
            <a:ext cx="221457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effectLst/>
                <a:latin typeface="Arial" charset="0"/>
              </a:rPr>
              <a:t>- Representación</a:t>
            </a:r>
            <a:endParaRPr lang="es-ES" sz="1600" dirty="0">
              <a:effectLst/>
              <a:latin typeface="Arial" charset="0"/>
            </a:endParaRPr>
          </a:p>
        </p:txBody>
      </p:sp>
      <p:sp>
        <p:nvSpPr>
          <p:cNvPr id="25" name="Text Box 14"/>
          <p:cNvSpPr txBox="1">
            <a:spLocks noChangeArrowheads="1"/>
          </p:cNvSpPr>
          <p:nvPr/>
        </p:nvSpPr>
        <p:spPr bwMode="auto">
          <a:xfrm>
            <a:off x="2714612" y="4572008"/>
            <a:ext cx="435771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effectLst/>
                <a:latin typeface="Arial" charset="0"/>
              </a:rPr>
              <a:t>- Realimentación </a:t>
            </a:r>
            <a:r>
              <a:rPr lang="es-ES" sz="1600" dirty="0" err="1" smtClean="0">
                <a:effectLst/>
                <a:latin typeface="Arial" charset="0"/>
              </a:rPr>
              <a:t>háptica</a:t>
            </a:r>
            <a:r>
              <a:rPr lang="es-ES" sz="1600" dirty="0" smtClean="0">
                <a:effectLst/>
                <a:latin typeface="Arial" charset="0"/>
              </a:rPr>
              <a:t> (colisiones)</a:t>
            </a:r>
            <a:endParaRPr lang="es-ES" sz="1600" dirty="0">
              <a:effectLst/>
              <a:latin typeface="Arial" charset="0"/>
            </a:endParaRPr>
          </a:p>
        </p:txBody>
      </p:sp>
      <p:sp>
        <p:nvSpPr>
          <p:cNvPr id="26" name="Text Box 14"/>
          <p:cNvSpPr txBox="1">
            <a:spLocks noChangeArrowheads="1"/>
          </p:cNvSpPr>
          <p:nvPr/>
        </p:nvSpPr>
        <p:spPr bwMode="auto">
          <a:xfrm>
            <a:off x="2714612" y="4857760"/>
            <a:ext cx="221457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effectLst/>
                <a:latin typeface="Arial" charset="0"/>
              </a:rPr>
              <a:t>- Demora</a:t>
            </a:r>
            <a:endParaRPr lang="es-ES" sz="1600" dirty="0">
              <a:effectLst/>
              <a:latin typeface="Arial" charset="0"/>
            </a:endParaRPr>
          </a:p>
        </p:txBody>
      </p:sp>
      <p:sp>
        <p:nvSpPr>
          <p:cNvPr id="27" name="Text Box 14"/>
          <p:cNvSpPr txBox="1">
            <a:spLocks noChangeArrowheads="1"/>
          </p:cNvSpPr>
          <p:nvPr/>
        </p:nvSpPr>
        <p:spPr bwMode="auto">
          <a:xfrm>
            <a:off x="2714612" y="5143512"/>
            <a:ext cx="30003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effectLst/>
                <a:latin typeface="Arial" charset="0"/>
              </a:rPr>
              <a:t>- Malestar por uso prolongado</a:t>
            </a:r>
            <a:endParaRPr lang="es-ES" sz="1600" dirty="0">
              <a:effectLst/>
              <a:latin typeface="Arial" charset="0"/>
            </a:endParaRPr>
          </a:p>
        </p:txBody>
      </p:sp>
      <p:sp>
        <p:nvSpPr>
          <p:cNvPr id="28" name="27 Abrir llave"/>
          <p:cNvSpPr/>
          <p:nvPr/>
        </p:nvSpPr>
        <p:spPr>
          <a:xfrm>
            <a:off x="2428860" y="4357694"/>
            <a:ext cx="285752" cy="1071570"/>
          </a:xfrm>
          <a:prstGeom prst="leftBrac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Text Box 14"/>
          <p:cNvSpPr txBox="1">
            <a:spLocks noChangeArrowheads="1"/>
          </p:cNvSpPr>
          <p:nvPr/>
        </p:nvSpPr>
        <p:spPr bwMode="auto">
          <a:xfrm>
            <a:off x="3929058" y="3286124"/>
            <a:ext cx="221457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s-ES" sz="1600" b="1" dirty="0" smtClean="0">
                <a:solidFill>
                  <a:schemeClr val="tx1"/>
                </a:solidFill>
                <a:effectLst/>
                <a:latin typeface="Arial" charset="0"/>
              </a:rPr>
              <a:t>MUNDOS VIRTUALES</a:t>
            </a:r>
            <a:endParaRPr lang="es-ES" sz="1600" b="1" dirty="0"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contenido"/>
          <p:cNvSpPr>
            <a:spLocks noGrp="1"/>
          </p:cNvSpPr>
          <p:nvPr>
            <p:ph/>
          </p:nvPr>
        </p:nvSpPr>
        <p:spPr>
          <a:xfrm>
            <a:off x="500034" y="357166"/>
            <a:ext cx="8229600" cy="5214974"/>
          </a:xfrm>
          <a:ln>
            <a:noFill/>
          </a:ln>
        </p:spPr>
        <p:txBody>
          <a:bodyPr/>
          <a:lstStyle/>
          <a:p>
            <a:endParaRPr lang="es-ES" dirty="0" smtClean="0"/>
          </a:p>
          <a:p>
            <a:pPr>
              <a:buFont typeface="Wingdings" pitchFamily="2" charset="2"/>
              <a:buChar char="q"/>
            </a:pPr>
            <a:endParaRPr lang="es-ES" b="1" dirty="0" smtClean="0">
              <a:solidFill>
                <a:srgbClr val="FFFF00"/>
              </a:solidFill>
            </a:endParaRP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112A2-4364-4341-AD5C-73B6769FC2B0}" type="slidenum">
              <a:rPr lang="es-ES" smtClean="0"/>
              <a:pPr/>
              <a:t>8</a:t>
            </a:fld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42852"/>
            <a:ext cx="8229600" cy="714380"/>
          </a:xfrm>
        </p:spPr>
        <p:txBody>
          <a:bodyPr>
            <a:noAutofit/>
          </a:bodyPr>
          <a:lstStyle/>
          <a:p>
            <a:r>
              <a:rPr lang="es-ES" sz="48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es-ES" sz="48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s-ES" sz="48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s-ES" sz="44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>Realidad Virtual y VRML</a:t>
            </a:r>
            <a:r>
              <a:rPr lang="es-ES" sz="48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/>
            </a:r>
            <a:br>
              <a:rPr lang="es-ES" sz="48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</a:br>
            <a:endParaRPr lang="es-ES" sz="4800" dirty="0">
              <a:solidFill>
                <a:schemeClr val="tx1"/>
              </a:solidFill>
              <a:latin typeface="Times" pitchFamily="18" charset="0"/>
              <a:cs typeface="Tahoma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714348" y="857232"/>
            <a:ext cx="742955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131"/>
          <p:cNvSpPr>
            <a:spLocks noChangeArrowheads="1"/>
          </p:cNvSpPr>
          <p:nvPr/>
        </p:nvSpPr>
        <p:spPr bwMode="auto">
          <a:xfrm>
            <a:off x="571472" y="1071546"/>
            <a:ext cx="54473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Clr>
                <a:srgbClr val="FFFF99"/>
              </a:buClr>
              <a:buFont typeface="Wingdings" pitchFamily="2" charset="2"/>
              <a:buChar char="q"/>
            </a:pPr>
            <a:r>
              <a:rPr lang="es-ES_tradnl" sz="1800" b="1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18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VRML (Virtual </a:t>
            </a:r>
            <a:r>
              <a:rPr lang="es-ES_tradnl" sz="1800" b="1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Reality</a:t>
            </a:r>
            <a:r>
              <a:rPr lang="es-ES_tradnl" sz="18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1800" b="1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Modelling</a:t>
            </a:r>
            <a:r>
              <a:rPr lang="es-ES_tradnl" sz="18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1800" b="1" dirty="0" err="1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Language</a:t>
            </a:r>
            <a:r>
              <a:rPr lang="es-ES_tradnl" sz="18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)</a:t>
            </a:r>
            <a:endParaRPr lang="es-ES" sz="18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7" name="Text Box 73"/>
          <p:cNvSpPr txBox="1">
            <a:spLocks noChangeArrowheads="1"/>
          </p:cNvSpPr>
          <p:nvPr/>
        </p:nvSpPr>
        <p:spPr bwMode="auto">
          <a:xfrm>
            <a:off x="714348" y="1571612"/>
            <a:ext cx="507209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800" i="1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Formato de archivo que describe objetos tridimensionales y multimedia interactivos dentro de una escena virtual </a:t>
            </a: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	</a:t>
            </a:r>
            <a:endParaRPr lang="es-ES" sz="1800" dirty="0" smtClean="0">
              <a:solidFill>
                <a:srgbClr val="FFFFD5"/>
              </a:solidFill>
              <a:effectLst/>
              <a:latin typeface="Arial" charset="0"/>
            </a:endParaRPr>
          </a:p>
          <a:p>
            <a:pPr>
              <a:spcBef>
                <a:spcPct val="0"/>
              </a:spcBef>
            </a:pPr>
            <a:r>
              <a:rPr lang="es-ES" sz="1800" dirty="0" smtClean="0">
                <a:solidFill>
                  <a:srgbClr val="FFFFD5"/>
                </a:solidFill>
                <a:effectLst/>
                <a:latin typeface="Arial" charset="0"/>
                <a:sym typeface="Wingdings" pitchFamily="2" charset="2"/>
              </a:rPr>
              <a:t> 	</a:t>
            </a:r>
            <a:endParaRPr lang="es-ES" sz="1800" dirty="0">
              <a:solidFill>
                <a:srgbClr val="FFFFD5"/>
              </a:solidFill>
              <a:effectLst/>
              <a:latin typeface="Arial" charset="0"/>
            </a:endParaRPr>
          </a:p>
        </p:txBody>
      </p:sp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1428728" y="2643182"/>
            <a:ext cx="521497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effectLst/>
                <a:latin typeface="Arial" charset="0"/>
              </a:rPr>
              <a:t>- Lenguaje de modelado </a:t>
            </a:r>
            <a:r>
              <a:rPr lang="es-ES" sz="1600" dirty="0" smtClean="0">
                <a:effectLst/>
                <a:latin typeface="Arial" charset="0"/>
                <a:sym typeface="Wingdings" pitchFamily="2" charset="2"/>
              </a:rPr>
              <a:t>(</a:t>
            </a:r>
            <a:r>
              <a:rPr lang="es-ES" sz="1600" dirty="0" smtClean="0"/>
              <a:t>ISO/IEC 14772)</a:t>
            </a:r>
            <a:r>
              <a:rPr lang="es-ES" sz="1600" dirty="0" smtClean="0">
                <a:effectLst/>
                <a:latin typeface="Arial" charset="0"/>
                <a:sym typeface="Wingdings" pitchFamily="2" charset="2"/>
              </a:rPr>
              <a:t> </a:t>
            </a:r>
            <a:endParaRPr lang="es-ES" sz="1600" dirty="0" smtClean="0">
              <a:effectLst/>
              <a:latin typeface="Arial" charset="0"/>
            </a:endParaRPr>
          </a:p>
          <a:p>
            <a:pPr>
              <a:spcBef>
                <a:spcPct val="0"/>
              </a:spcBef>
            </a:pPr>
            <a:endParaRPr lang="es-ES" sz="1600" dirty="0">
              <a:effectLst/>
              <a:latin typeface="Arial" charset="0"/>
            </a:endParaRPr>
          </a:p>
        </p:txBody>
      </p:sp>
      <p:sp>
        <p:nvSpPr>
          <p:cNvPr id="11" name="Text Box 14"/>
          <p:cNvSpPr txBox="1">
            <a:spLocks noChangeArrowheads="1"/>
          </p:cNvSpPr>
          <p:nvPr/>
        </p:nvSpPr>
        <p:spPr bwMode="auto">
          <a:xfrm>
            <a:off x="1428728" y="3429000"/>
            <a:ext cx="742955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effectLst/>
                <a:latin typeface="Arial" charset="0"/>
              </a:rPr>
              <a:t>- </a:t>
            </a:r>
            <a:r>
              <a:rPr lang="es-ES" sz="1600" dirty="0" smtClean="0">
                <a:effectLst/>
                <a:latin typeface="Arial" charset="0"/>
              </a:rPr>
              <a:t>Mundo virtual </a:t>
            </a:r>
            <a:r>
              <a:rPr lang="es-ES" sz="1600" dirty="0" smtClean="0">
                <a:effectLst/>
                <a:latin typeface="Arial" charset="0"/>
                <a:sym typeface="Wingdings" pitchFamily="2" charset="2"/>
              </a:rPr>
              <a:t> fichero *.WRL estructurado en</a:t>
            </a:r>
            <a:r>
              <a:rPr lang="es-ES" sz="1600" b="1" dirty="0" smtClean="0">
                <a:effectLst/>
                <a:latin typeface="Arial" charset="0"/>
                <a:sym typeface="Wingdings" pitchFamily="2" charset="2"/>
              </a:rPr>
              <a:t> </a:t>
            </a:r>
            <a:r>
              <a:rPr lang="es-ES" sz="1600" dirty="0" smtClean="0">
                <a:effectLst/>
                <a:latin typeface="Arial" charset="0"/>
                <a:sym typeface="Wingdings" pitchFamily="2" charset="2"/>
              </a:rPr>
              <a:t>nodos</a:t>
            </a:r>
            <a:endParaRPr lang="es-ES" sz="1600" dirty="0">
              <a:effectLst/>
              <a:latin typeface="Arial" charset="0"/>
            </a:endParaRP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1428728" y="3857628"/>
            <a:ext cx="57150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effectLst/>
                <a:latin typeface="Arial" charset="0"/>
              </a:rPr>
              <a:t>- Objetos pueden modificarse y animarse en ejecución</a:t>
            </a:r>
            <a:endParaRPr lang="es-ES" sz="1600" dirty="0">
              <a:effectLst/>
              <a:latin typeface="Arial" charset="0"/>
            </a:endParaRPr>
          </a:p>
        </p:txBody>
      </p:sp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1428728" y="3000372"/>
            <a:ext cx="742955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effectLst/>
                <a:latin typeface="Arial" charset="0"/>
              </a:rPr>
              <a:t>- </a:t>
            </a:r>
            <a:r>
              <a:rPr lang="es-ES" sz="1600" dirty="0" smtClean="0">
                <a:effectLst/>
                <a:latin typeface="Arial" charset="0"/>
              </a:rPr>
              <a:t>Objetos 3D y multimedia interactivos (imagen, audio, etc.) </a:t>
            </a:r>
            <a:r>
              <a:rPr lang="es-ES" sz="1600" dirty="0" smtClean="0">
                <a:effectLst/>
                <a:latin typeface="Arial" charset="0"/>
                <a:sym typeface="Wingdings" pitchFamily="2" charset="2"/>
              </a:rPr>
              <a:t> </a:t>
            </a:r>
            <a:r>
              <a:rPr lang="es-ES" sz="1600" b="1" dirty="0" smtClean="0">
                <a:effectLst/>
                <a:latin typeface="Arial" charset="0"/>
                <a:sym typeface="Wingdings" pitchFamily="2" charset="2"/>
              </a:rPr>
              <a:t>NODOS</a:t>
            </a:r>
            <a:endParaRPr lang="es-ES" sz="1600" b="1" dirty="0">
              <a:effectLst/>
              <a:latin typeface="Arial" charset="0"/>
            </a:endParaRP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1428728" y="4286256"/>
            <a:ext cx="571504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" sz="1600" dirty="0" smtClean="0">
                <a:effectLst/>
                <a:latin typeface="Arial" charset="0"/>
              </a:rPr>
              <a:t>- Visualización </a:t>
            </a:r>
            <a:r>
              <a:rPr lang="es-ES" sz="1600" dirty="0" smtClean="0">
                <a:effectLst/>
                <a:latin typeface="Arial" charset="0"/>
                <a:sym typeface="Wingdings" pitchFamily="2" charset="2"/>
              </a:rPr>
              <a:t> </a:t>
            </a:r>
            <a:r>
              <a:rPr lang="es-ES" sz="1600" i="1" dirty="0" smtClean="0">
                <a:effectLst/>
                <a:latin typeface="Arial" charset="0"/>
                <a:sym typeface="Wingdings" pitchFamily="2" charset="2"/>
              </a:rPr>
              <a:t>browsers o </a:t>
            </a:r>
            <a:r>
              <a:rPr lang="es-ES" sz="1600" dirty="0" smtClean="0">
                <a:effectLst/>
                <a:latin typeface="Arial" charset="0"/>
                <a:sym typeface="Wingdings" pitchFamily="2" charset="2"/>
              </a:rPr>
              <a:t>visores (en tiempo real).</a:t>
            </a:r>
            <a:endParaRPr lang="es-ES" sz="1600" dirty="0">
              <a:effectLst/>
              <a:latin typeface="Arial" charset="0"/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Marcador de contenido"/>
          <p:cNvSpPr>
            <a:spLocks noGrp="1"/>
          </p:cNvSpPr>
          <p:nvPr>
            <p:ph/>
          </p:nvPr>
        </p:nvSpPr>
        <p:spPr>
          <a:xfrm>
            <a:off x="500034" y="357166"/>
            <a:ext cx="8229600" cy="5214974"/>
          </a:xfrm>
          <a:ln>
            <a:noFill/>
          </a:ln>
        </p:spPr>
        <p:txBody>
          <a:bodyPr/>
          <a:lstStyle/>
          <a:p>
            <a:endParaRPr lang="es-ES" dirty="0" smtClean="0"/>
          </a:p>
          <a:p>
            <a:pPr>
              <a:buFont typeface="Wingdings" pitchFamily="2" charset="2"/>
              <a:buChar char="q"/>
            </a:pPr>
            <a:endParaRPr lang="es-ES" b="1" dirty="0" smtClean="0">
              <a:solidFill>
                <a:srgbClr val="FFFF00"/>
              </a:solidFill>
            </a:endParaRP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112A2-4364-4341-AD5C-73B6769FC2B0}" type="slidenum">
              <a:rPr lang="es-ES" smtClean="0"/>
              <a:pPr/>
              <a:t>9</a:t>
            </a:fld>
            <a:endParaRPr lang="es-ES"/>
          </a:p>
        </p:txBody>
      </p:sp>
      <p:sp>
        <p:nvSpPr>
          <p:cNvPr id="3" name="2 Título"/>
          <p:cNvSpPr>
            <a:spLocks noGrp="1"/>
          </p:cNvSpPr>
          <p:nvPr>
            <p:ph type="title" idx="4294967295"/>
          </p:nvPr>
        </p:nvSpPr>
        <p:spPr>
          <a:xfrm>
            <a:off x="0" y="142852"/>
            <a:ext cx="8229600" cy="714380"/>
          </a:xfrm>
        </p:spPr>
        <p:txBody>
          <a:bodyPr>
            <a:normAutofit fontScale="90000"/>
          </a:bodyPr>
          <a:lstStyle/>
          <a:p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/>
            </a:r>
            <a:b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</a:br>
            <a:r>
              <a:rPr lang="es-ES" sz="6000" dirty="0" smtClean="0">
                <a:solidFill>
                  <a:schemeClr val="tx1"/>
                </a:solidFill>
                <a:latin typeface="Tahoma" pitchFamily="34" charset="0"/>
                <a:cs typeface="Tahoma" pitchFamily="34" charset="0"/>
              </a:rPr>
              <a:t> </a:t>
            </a:r>
            <a: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  <a:t>Índice</a:t>
            </a:r>
            <a:br>
              <a:rPr lang="es-ES" sz="6700" dirty="0" smtClean="0">
                <a:solidFill>
                  <a:schemeClr val="tx1"/>
                </a:solidFill>
                <a:latin typeface="Times" pitchFamily="18" charset="0"/>
                <a:cs typeface="Tahoma" pitchFamily="34" charset="0"/>
              </a:rPr>
            </a:br>
            <a:endParaRPr lang="es-ES" sz="6700" dirty="0">
              <a:solidFill>
                <a:schemeClr val="tx1"/>
              </a:solidFill>
              <a:latin typeface="Times" pitchFamily="18" charset="0"/>
              <a:cs typeface="Tahoma" pitchFamily="34" charset="0"/>
            </a:endParaRPr>
          </a:p>
        </p:txBody>
      </p:sp>
      <p:cxnSp>
        <p:nvCxnSpPr>
          <p:cNvPr id="10" name="9 Conector recto"/>
          <p:cNvCxnSpPr/>
          <p:nvPr/>
        </p:nvCxnSpPr>
        <p:spPr>
          <a:xfrm>
            <a:off x="714348" y="857232"/>
            <a:ext cx="7429552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2285984" y="2285992"/>
            <a:ext cx="1714512" cy="5334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ES"/>
          </a:p>
        </p:txBody>
      </p:sp>
      <p:sp>
        <p:nvSpPr>
          <p:cNvPr id="16" name="Text Box 9"/>
          <p:cNvSpPr txBox="1">
            <a:spLocks noChangeArrowheads="1"/>
          </p:cNvSpPr>
          <p:nvPr/>
        </p:nvSpPr>
        <p:spPr bwMode="auto">
          <a:xfrm>
            <a:off x="2000232" y="1071546"/>
            <a:ext cx="430848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Clr>
                <a:srgbClr val="749BC2"/>
              </a:buClr>
              <a:buFont typeface="Wingdings" pitchFamily="2" charset="2"/>
              <a:buNone/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18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  <a:sym typeface="Wingdings" pitchFamily="2" charset="2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  <a:sym typeface="Wingdings" pitchFamily="2" charset="2"/>
              </a:rPr>
              <a:t>Sistema BCI</a:t>
            </a:r>
            <a:endParaRPr lang="es-ES_tradnl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2000232" y="1643050"/>
            <a:ext cx="5878534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Clr>
                <a:srgbClr val="749BC2"/>
              </a:buClr>
              <a:buFont typeface="Wingdings" pitchFamily="2" charset="2"/>
              <a:buNone/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imes New Roman" charset="0"/>
                <a:sym typeface="Wingdings" pitchFamily="2" charset="2"/>
              </a:rPr>
              <a:t></a:t>
            </a:r>
            <a:r>
              <a:rPr lang="es-ES_tradnl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Realidad Virtual y VRML</a:t>
            </a:r>
            <a:endParaRPr lang="es-ES_tradnl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  <a:p>
            <a:pPr>
              <a:spcBef>
                <a:spcPct val="0"/>
              </a:spcBef>
            </a:pPr>
            <a:endParaRPr lang="es-ES" sz="200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charset="0"/>
            </a:endParaRPr>
          </a:p>
        </p:txBody>
      </p:sp>
      <p:sp>
        <p:nvSpPr>
          <p:cNvPr id="18" name="Text Box 15"/>
          <p:cNvSpPr txBox="1">
            <a:spLocks noChangeArrowheads="1"/>
          </p:cNvSpPr>
          <p:nvPr/>
        </p:nvSpPr>
        <p:spPr bwMode="auto">
          <a:xfrm>
            <a:off x="2000232" y="2214555"/>
            <a:ext cx="5929354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buClr>
                <a:srgbClr val="749BC2"/>
              </a:buClr>
              <a:buFont typeface="Wingdings" pitchFamily="2" charset="2"/>
              <a:buNone/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imes New Roman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Objetivos</a:t>
            </a:r>
            <a:endParaRPr lang="es-ES_tradnl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  <a:p>
            <a:pPr>
              <a:spcBef>
                <a:spcPct val="0"/>
              </a:spcBef>
            </a:pPr>
            <a:endParaRPr lang="es-ES" sz="2000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charset="0"/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2000232" y="2857496"/>
            <a:ext cx="602299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0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Herramientas utilizadas</a:t>
            </a:r>
            <a:endParaRPr lang="es-ES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2000232" y="3429000"/>
            <a:ext cx="595155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Modelado de los mundos</a:t>
            </a:r>
            <a:endParaRPr lang="es-ES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21" name="Text Box 17"/>
          <p:cNvSpPr txBox="1">
            <a:spLocks noChangeArrowheads="1"/>
          </p:cNvSpPr>
          <p:nvPr/>
        </p:nvSpPr>
        <p:spPr bwMode="auto">
          <a:xfrm>
            <a:off x="2000232" y="4000504"/>
            <a:ext cx="595155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Integración y </a:t>
            </a:r>
            <a:r>
              <a:rPr lang="es-ES_tradnl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p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ruebas </a:t>
            </a:r>
            <a:endParaRPr lang="es-ES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  <p:sp>
        <p:nvSpPr>
          <p:cNvPr id="22" name="Text Box 17"/>
          <p:cNvSpPr txBox="1">
            <a:spLocks noChangeArrowheads="1"/>
          </p:cNvSpPr>
          <p:nvPr/>
        </p:nvSpPr>
        <p:spPr bwMode="auto">
          <a:xfrm>
            <a:off x="2000232" y="4500570"/>
            <a:ext cx="595155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s-ES_tradnl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Tahoma" charset="0"/>
                <a:sym typeface="Wingdings" pitchFamily="2" charset="2"/>
              </a:rPr>
              <a:t></a:t>
            </a:r>
            <a:r>
              <a:rPr lang="es-ES_tradnl" sz="2400" b="1" dirty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 </a:t>
            </a:r>
            <a:r>
              <a:rPr lang="es-ES_tradnl" sz="2400" b="1" dirty="0" smtClean="0">
                <a:effectLst>
                  <a:outerShdw blurRad="38100" dist="38100" dir="2700000" algn="tl">
                    <a:srgbClr val="000000"/>
                  </a:outerShdw>
                </a:effectLst>
                <a:latin typeface="Tahoma" charset="0"/>
              </a:rPr>
              <a:t>Conclusiones y líneas futuras </a:t>
            </a:r>
            <a:endParaRPr lang="es-ES" sz="2400" b="1" dirty="0">
              <a:effectLst>
                <a:outerShdw blurRad="38100" dist="38100" dir="2700000" algn="tl">
                  <a:srgbClr val="000000"/>
                </a:outerShdw>
              </a:effectLst>
              <a:latin typeface="Tahoma" charset="0"/>
            </a:endParaRP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í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río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Brío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4815</TotalTime>
  <Words>1205</Words>
  <Application>Microsoft PowerPoint</Application>
  <PresentationFormat>Presentación en pantalla (4:3)</PresentationFormat>
  <Paragraphs>392</Paragraphs>
  <Slides>33</Slides>
  <Notes>33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  <vt:variant>
        <vt:lpstr>Presentaciones personalizadas</vt:lpstr>
      </vt:variant>
      <vt:variant>
        <vt:i4>1</vt:i4>
      </vt:variant>
    </vt:vector>
  </HeadingPairs>
  <TitlesOfParts>
    <vt:vector size="35" baseType="lpstr">
      <vt:lpstr>Brío</vt:lpstr>
      <vt:lpstr>Diapositiva 1</vt:lpstr>
      <vt:lpstr>  Índice </vt:lpstr>
      <vt:lpstr>  Sistema BCI </vt:lpstr>
      <vt:lpstr>  Sistema BCI  </vt:lpstr>
      <vt:lpstr>  Sistema BCI  </vt:lpstr>
      <vt:lpstr>  Índice </vt:lpstr>
      <vt:lpstr>  Realidad Virtual y VRML </vt:lpstr>
      <vt:lpstr>  Realidad Virtual y VRML </vt:lpstr>
      <vt:lpstr>  Índice </vt:lpstr>
      <vt:lpstr>  Objetivos </vt:lpstr>
      <vt:lpstr>  Índice </vt:lpstr>
      <vt:lpstr>  Herramientas utilizadas </vt:lpstr>
      <vt:lpstr>  Índice </vt:lpstr>
      <vt:lpstr>  Vivienda virtual </vt:lpstr>
      <vt:lpstr>  Vivienda virtual  </vt:lpstr>
      <vt:lpstr>  Vivienda virtual </vt:lpstr>
      <vt:lpstr>  Vivienda virtual </vt:lpstr>
      <vt:lpstr>  ETSIT virtual  </vt:lpstr>
      <vt:lpstr>  ETSIT virtual  </vt:lpstr>
      <vt:lpstr>  ETSIT virtual  </vt:lpstr>
      <vt:lpstr>  Simulador de vuelo </vt:lpstr>
      <vt:lpstr>  Simulador de vuelo </vt:lpstr>
      <vt:lpstr>  Simulador de vuelo </vt:lpstr>
      <vt:lpstr>  Simulador de vuelo </vt:lpstr>
      <vt:lpstr>  Iluminación de mundos  </vt:lpstr>
      <vt:lpstr>  Índice </vt:lpstr>
      <vt:lpstr>  Integración y pruebas </vt:lpstr>
      <vt:lpstr>  Integración y pruebas </vt:lpstr>
      <vt:lpstr>  Integración y pruebas </vt:lpstr>
      <vt:lpstr>  Índice </vt:lpstr>
      <vt:lpstr>  Conclusiones y líneas futuras </vt:lpstr>
      <vt:lpstr>  Conclusiones y líneas futuras </vt:lpstr>
      <vt:lpstr>Diapositiva 33</vt:lpstr>
      <vt:lpstr>Presentación personalizada 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Maria del Carmen</dc:creator>
  <cp:lastModifiedBy>mjromero</cp:lastModifiedBy>
  <cp:revision>539</cp:revision>
  <dcterms:created xsi:type="dcterms:W3CDTF">2004-09-12T17:26:54Z</dcterms:created>
  <dcterms:modified xsi:type="dcterms:W3CDTF">2009-11-06T20:10:53Z</dcterms:modified>
</cp:coreProperties>
</file>